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78" r:id="rId2"/>
    <p:sldId id="287" r:id="rId3"/>
    <p:sldId id="288" r:id="rId4"/>
    <p:sldId id="289" r:id="rId5"/>
    <p:sldId id="290" r:id="rId6"/>
    <p:sldId id="291" r:id="rId7"/>
    <p:sldId id="292" r:id="rId8"/>
    <p:sldId id="293" r:id="rId9"/>
    <p:sldId id="294" r:id="rId10"/>
    <p:sldId id="295" r:id="rId11"/>
    <p:sldId id="296" r:id="rId12"/>
    <p:sldId id="297" r:id="rId13"/>
    <p:sldId id="298" r:id="rId14"/>
    <p:sldId id="299" r:id="rId15"/>
    <p:sldId id="300" r:id="rId16"/>
    <p:sldId id="301" r:id="rId17"/>
    <p:sldId id="302" r:id="rId18"/>
    <p:sldId id="303" r:id="rId19"/>
    <p:sldId id="304" r:id="rId20"/>
    <p:sldId id="305" r:id="rId21"/>
    <p:sldId id="30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4B4F54"/>
    <a:srgbClr val="003349"/>
    <a:srgbClr val="E03C31"/>
    <a:srgbClr val="8EDD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660"/>
  </p:normalViewPr>
  <p:slideViewPr>
    <p:cSldViewPr snapToGrid="0">
      <p:cViewPr varScale="1">
        <p:scale>
          <a:sx n="85" d="100"/>
          <a:sy n="85" d="100"/>
        </p:scale>
        <p:origin x="29" y="310"/>
      </p:cViewPr>
      <p:guideLst/>
    </p:cSldViewPr>
  </p:slideViewPr>
  <p:notesTextViewPr>
    <p:cViewPr>
      <p:scale>
        <a:sx n="1" d="1"/>
        <a:sy n="1" d="1"/>
      </p:scale>
      <p:origin x="0" y="0"/>
    </p:cViewPr>
  </p:notesTextViewPr>
  <p:notesViewPr>
    <p:cSldViewPr snapToGrid="0">
      <p:cViewPr varScale="1">
        <p:scale>
          <a:sx n="64" d="100"/>
          <a:sy n="64" d="100"/>
        </p:scale>
        <p:origin x="3180" y="5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localhost\Users\preety\Desktop\Y%20over%20Y%20analysis.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localhost\Users\preety\Desktop\Y%20over%20Y%20analysis.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ADA Title 3 Lawsuit Filings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Sheet8!$B$1</c:f>
              <c:strCache>
                <c:ptCount val="1"/>
                <c:pt idx="0">
                  <c:v># in Fed Court</c:v>
                </c:pt>
              </c:strCache>
            </c:strRef>
          </c:tx>
          <c:spPr>
            <a:solidFill>
              <a:schemeClr val="accent1"/>
            </a:solidFill>
            <a:ln>
              <a:noFill/>
            </a:ln>
            <a:effectLst/>
          </c:spPr>
          <c:invertIfNegative val="0"/>
          <c:cat>
            <c:numRef>
              <c:f>Sheet8!$A$2:$A$5</c:f>
              <c:numCache>
                <c:formatCode>General</c:formatCode>
                <c:ptCount val="3"/>
                <c:pt idx="0">
                  <c:v>2015</c:v>
                </c:pt>
                <c:pt idx="1">
                  <c:v>2016</c:v>
                </c:pt>
                <c:pt idx="2">
                  <c:v>2017</c:v>
                </c:pt>
              </c:numCache>
            </c:numRef>
          </c:cat>
          <c:val>
            <c:numRef>
              <c:f>Sheet8!$B$2:$B$5</c:f>
              <c:numCache>
                <c:formatCode>General</c:formatCode>
                <c:ptCount val="3"/>
                <c:pt idx="0">
                  <c:v>4789</c:v>
                </c:pt>
                <c:pt idx="1">
                  <c:v>6601</c:v>
                </c:pt>
                <c:pt idx="2">
                  <c:v>7663</c:v>
                </c:pt>
              </c:numCache>
            </c:numRef>
          </c:val>
          <c:extLst>
            <c:ext xmlns:c16="http://schemas.microsoft.com/office/drawing/2014/chart" uri="{C3380CC4-5D6E-409C-BE32-E72D297353CC}">
              <c16:uniqueId val="{00000000-3C03-4EA8-A111-1B30F0D313E3}"/>
            </c:ext>
          </c:extLst>
        </c:ser>
        <c:dLbls>
          <c:showLegendKey val="0"/>
          <c:showVal val="0"/>
          <c:showCatName val="0"/>
          <c:showSerName val="0"/>
          <c:showPercent val="0"/>
          <c:showBubbleSize val="0"/>
        </c:dLbls>
        <c:gapWidth val="219"/>
        <c:overlap val="-27"/>
        <c:axId val="-1332275280"/>
        <c:axId val="-1419831744"/>
      </c:barChart>
      <c:lineChart>
        <c:grouping val="standard"/>
        <c:varyColors val="0"/>
        <c:ser>
          <c:idx val="1"/>
          <c:order val="1"/>
          <c:tx>
            <c:strRef>
              <c:f>Sheet8!$C$1</c:f>
              <c:strCache>
                <c:ptCount val="1"/>
                <c:pt idx="0">
                  <c:v>% Increase</c:v>
                </c:pt>
              </c:strCache>
            </c:strRef>
          </c:tx>
          <c:spPr>
            <a:ln w="28575" cap="rnd">
              <a:solidFill>
                <a:schemeClr val="accent2"/>
              </a:solidFill>
              <a:round/>
            </a:ln>
            <a:effectLst/>
          </c:spPr>
          <c:marker>
            <c:symbol val="none"/>
          </c:marker>
          <c:cat>
            <c:numRef>
              <c:f>Sheet8!$A$2:$A$5</c:f>
              <c:numCache>
                <c:formatCode>General</c:formatCode>
                <c:ptCount val="3"/>
                <c:pt idx="0">
                  <c:v>2015</c:v>
                </c:pt>
                <c:pt idx="1">
                  <c:v>2016</c:v>
                </c:pt>
                <c:pt idx="2">
                  <c:v>2017</c:v>
                </c:pt>
              </c:numCache>
            </c:numRef>
          </c:cat>
          <c:val>
            <c:numRef>
              <c:f>Sheet8!$C$2:$C$5</c:f>
              <c:numCache>
                <c:formatCode>0%</c:formatCode>
                <c:ptCount val="3"/>
                <c:pt idx="0">
                  <c:v>7.9576194770063099E-2</c:v>
                </c:pt>
                <c:pt idx="1">
                  <c:v>0.37836709125078299</c:v>
                </c:pt>
                <c:pt idx="2">
                  <c:v>0.16088471443720601</c:v>
                </c:pt>
              </c:numCache>
            </c:numRef>
          </c:val>
          <c:smooth val="0"/>
          <c:extLst>
            <c:ext xmlns:c16="http://schemas.microsoft.com/office/drawing/2014/chart" uri="{C3380CC4-5D6E-409C-BE32-E72D297353CC}">
              <c16:uniqueId val="{00000001-3C03-4EA8-A111-1B30F0D313E3}"/>
            </c:ext>
          </c:extLst>
        </c:ser>
        <c:dLbls>
          <c:showLegendKey val="0"/>
          <c:showVal val="0"/>
          <c:showCatName val="0"/>
          <c:showSerName val="0"/>
          <c:showPercent val="0"/>
          <c:showBubbleSize val="0"/>
        </c:dLbls>
        <c:marker val="1"/>
        <c:smooth val="0"/>
        <c:axId val="-1330548080"/>
        <c:axId val="-1420819616"/>
      </c:lineChart>
      <c:catAx>
        <c:axId val="-1332275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19831744"/>
        <c:crosses val="autoZero"/>
        <c:auto val="1"/>
        <c:lblAlgn val="ctr"/>
        <c:lblOffset val="100"/>
        <c:noMultiLvlLbl val="0"/>
      </c:catAx>
      <c:valAx>
        <c:axId val="-1419831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2275280"/>
        <c:crosses val="autoZero"/>
        <c:crossBetween val="between"/>
      </c:valAx>
      <c:valAx>
        <c:axId val="-1420819616"/>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0548080"/>
        <c:crosses val="max"/>
        <c:crossBetween val="between"/>
      </c:valAx>
      <c:catAx>
        <c:axId val="-1330548080"/>
        <c:scaling>
          <c:orientation val="minMax"/>
        </c:scaling>
        <c:delete val="1"/>
        <c:axPos val="b"/>
        <c:numFmt formatCode="General" sourceLinked="1"/>
        <c:majorTickMark val="none"/>
        <c:minorTickMark val="none"/>
        <c:tickLblPos val="nextTo"/>
        <c:crossAx val="-142081961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Year over Year Defect</a:t>
            </a:r>
            <a:r>
              <a:rPr lang="en-US" baseline="0" dirty="0"/>
              <a:t> Trend for Consumer facing Homepages (Automated)</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3378292991153882E-2"/>
          <c:y val="0.11375675675675676"/>
          <c:w val="0.89091316710411195"/>
          <c:h val="0.75226111938710405"/>
        </c:manualLayout>
      </c:layout>
      <c:barChart>
        <c:barDir val="col"/>
        <c:grouping val="clustered"/>
        <c:varyColors val="0"/>
        <c:ser>
          <c:idx val="0"/>
          <c:order val="0"/>
          <c:tx>
            <c:strRef>
              <c:f>Sheet6!$B$1</c:f>
              <c:strCache>
                <c:ptCount val="1"/>
                <c:pt idx="0">
                  <c:v>2016</c:v>
                </c:pt>
              </c:strCache>
            </c:strRef>
          </c:tx>
          <c:spPr>
            <a:solidFill>
              <a:schemeClr val="accent1"/>
            </a:solidFill>
            <a:ln>
              <a:noFill/>
            </a:ln>
            <a:effectLst/>
          </c:spPr>
          <c:invertIfNegative val="0"/>
          <c:cat>
            <c:strRef>
              <c:f>Sheet6!$A$2:$A$6</c:f>
              <c:strCache>
                <c:ptCount val="5"/>
                <c:pt idx="0">
                  <c:v>FinServ</c:v>
                </c:pt>
                <c:pt idx="1">
                  <c:v>Airlines</c:v>
                </c:pt>
                <c:pt idx="2">
                  <c:v>Healthcare</c:v>
                </c:pt>
                <c:pt idx="3">
                  <c:v>Retail</c:v>
                </c:pt>
                <c:pt idx="4">
                  <c:v>Media/Entertainment</c:v>
                </c:pt>
              </c:strCache>
            </c:strRef>
          </c:cat>
          <c:val>
            <c:numRef>
              <c:f>Sheet6!$B$2:$B$6</c:f>
            </c:numRef>
          </c:val>
          <c:extLst>
            <c:ext xmlns:c16="http://schemas.microsoft.com/office/drawing/2014/chart" uri="{C3380CC4-5D6E-409C-BE32-E72D297353CC}">
              <c16:uniqueId val="{00000000-FB80-419C-A80B-E3ABC5428B79}"/>
            </c:ext>
          </c:extLst>
        </c:ser>
        <c:ser>
          <c:idx val="1"/>
          <c:order val="1"/>
          <c:tx>
            <c:strRef>
              <c:f>Sheet6!$C$1</c:f>
              <c:strCache>
                <c:ptCount val="1"/>
                <c:pt idx="0">
                  <c:v>2017</c:v>
                </c:pt>
              </c:strCache>
            </c:strRef>
          </c:tx>
          <c:spPr>
            <a:solidFill>
              <a:schemeClr val="accent2"/>
            </a:solidFill>
            <a:ln>
              <a:noFill/>
            </a:ln>
            <a:effectLst/>
          </c:spPr>
          <c:invertIfNegative val="0"/>
          <c:cat>
            <c:strRef>
              <c:f>Sheet6!$A$2:$A$6</c:f>
              <c:strCache>
                <c:ptCount val="5"/>
                <c:pt idx="0">
                  <c:v>FinServ</c:v>
                </c:pt>
                <c:pt idx="1">
                  <c:v>Airlines</c:v>
                </c:pt>
                <c:pt idx="2">
                  <c:v>Healthcare</c:v>
                </c:pt>
                <c:pt idx="3">
                  <c:v>Retail</c:v>
                </c:pt>
                <c:pt idx="4">
                  <c:v>Media/Entertainment</c:v>
                </c:pt>
              </c:strCache>
            </c:strRef>
          </c:cat>
          <c:val>
            <c:numRef>
              <c:f>Sheet6!$C$2:$C$6</c:f>
              <c:numCache>
                <c:formatCode>General</c:formatCode>
                <c:ptCount val="5"/>
                <c:pt idx="0">
                  <c:v>91</c:v>
                </c:pt>
                <c:pt idx="1">
                  <c:v>108</c:v>
                </c:pt>
                <c:pt idx="2">
                  <c:v>274</c:v>
                </c:pt>
                <c:pt idx="3">
                  <c:v>99</c:v>
                </c:pt>
                <c:pt idx="4">
                  <c:v>962</c:v>
                </c:pt>
              </c:numCache>
            </c:numRef>
          </c:val>
          <c:extLst>
            <c:ext xmlns:c16="http://schemas.microsoft.com/office/drawing/2014/chart" uri="{C3380CC4-5D6E-409C-BE32-E72D297353CC}">
              <c16:uniqueId val="{00000001-FB80-419C-A80B-E3ABC5428B79}"/>
            </c:ext>
          </c:extLst>
        </c:ser>
        <c:ser>
          <c:idx val="2"/>
          <c:order val="2"/>
          <c:tx>
            <c:strRef>
              <c:f>Sheet6!$D$1</c:f>
              <c:strCache>
                <c:ptCount val="1"/>
                <c:pt idx="0">
                  <c:v>2018</c:v>
                </c:pt>
              </c:strCache>
            </c:strRef>
          </c:tx>
          <c:spPr>
            <a:solidFill>
              <a:schemeClr val="accent3"/>
            </a:solidFill>
            <a:ln>
              <a:noFill/>
            </a:ln>
            <a:effectLst/>
          </c:spPr>
          <c:invertIfNegative val="0"/>
          <c:cat>
            <c:strRef>
              <c:f>Sheet6!$A$2:$A$6</c:f>
              <c:strCache>
                <c:ptCount val="5"/>
                <c:pt idx="0">
                  <c:v>FinServ</c:v>
                </c:pt>
                <c:pt idx="1">
                  <c:v>Airlines</c:v>
                </c:pt>
                <c:pt idx="2">
                  <c:v>Healthcare</c:v>
                </c:pt>
                <c:pt idx="3">
                  <c:v>Retail</c:v>
                </c:pt>
                <c:pt idx="4">
                  <c:v>Media/Entertainment</c:v>
                </c:pt>
              </c:strCache>
            </c:strRef>
          </c:cat>
          <c:val>
            <c:numRef>
              <c:f>Sheet6!$D$2:$D$6</c:f>
              <c:numCache>
                <c:formatCode>General</c:formatCode>
                <c:ptCount val="5"/>
                <c:pt idx="0">
                  <c:v>155</c:v>
                </c:pt>
                <c:pt idx="1">
                  <c:v>136</c:v>
                </c:pt>
                <c:pt idx="2">
                  <c:v>216</c:v>
                </c:pt>
                <c:pt idx="3">
                  <c:v>74</c:v>
                </c:pt>
                <c:pt idx="4">
                  <c:v>634</c:v>
                </c:pt>
              </c:numCache>
            </c:numRef>
          </c:val>
          <c:extLst>
            <c:ext xmlns:c16="http://schemas.microsoft.com/office/drawing/2014/chart" uri="{C3380CC4-5D6E-409C-BE32-E72D297353CC}">
              <c16:uniqueId val="{00000002-FB80-419C-A80B-E3ABC5428B79}"/>
            </c:ext>
          </c:extLst>
        </c:ser>
        <c:dLbls>
          <c:showLegendKey val="0"/>
          <c:showVal val="0"/>
          <c:showCatName val="0"/>
          <c:showSerName val="0"/>
          <c:showPercent val="0"/>
          <c:showBubbleSize val="0"/>
        </c:dLbls>
        <c:gapWidth val="219"/>
        <c:overlap val="-27"/>
        <c:axId val="-1331546048"/>
        <c:axId val="-1331543424"/>
      </c:barChart>
      <c:lineChart>
        <c:grouping val="standard"/>
        <c:varyColors val="0"/>
        <c:ser>
          <c:idx val="3"/>
          <c:order val="3"/>
          <c:tx>
            <c:strRef>
              <c:f>Sheet6!$E$1</c:f>
              <c:strCache>
                <c:ptCount val="1"/>
                <c:pt idx="0">
                  <c:v>% Increase/Decrease in Automated Defects</c:v>
                </c:pt>
              </c:strCache>
            </c:strRef>
          </c:tx>
          <c:spPr>
            <a:ln w="28575" cap="rnd">
              <a:solidFill>
                <a:schemeClr val="accent4"/>
              </a:solidFill>
              <a:round/>
            </a:ln>
            <a:effectLst/>
          </c:spPr>
          <c:marker>
            <c:symbol val="none"/>
          </c:marker>
          <c:cat>
            <c:strRef>
              <c:f>Sheet6!$A$2:$A$6</c:f>
              <c:strCache>
                <c:ptCount val="5"/>
                <c:pt idx="0">
                  <c:v>FinServ</c:v>
                </c:pt>
                <c:pt idx="1">
                  <c:v>Airlines</c:v>
                </c:pt>
                <c:pt idx="2">
                  <c:v>Healthcare</c:v>
                </c:pt>
                <c:pt idx="3">
                  <c:v>Retail</c:v>
                </c:pt>
                <c:pt idx="4">
                  <c:v>Media/Entertainment</c:v>
                </c:pt>
              </c:strCache>
            </c:strRef>
          </c:cat>
          <c:val>
            <c:numRef>
              <c:f>Sheet6!$E$2:$E$6</c:f>
              <c:numCache>
                <c:formatCode>0%</c:formatCode>
                <c:ptCount val="5"/>
                <c:pt idx="0">
                  <c:v>0.70329670329670302</c:v>
                </c:pt>
                <c:pt idx="1">
                  <c:v>0.25925925925925902</c:v>
                </c:pt>
                <c:pt idx="2">
                  <c:v>-0.21167883211678801</c:v>
                </c:pt>
                <c:pt idx="3">
                  <c:v>-0.25252525252525299</c:v>
                </c:pt>
                <c:pt idx="4">
                  <c:v>-0.34095634095634098</c:v>
                </c:pt>
              </c:numCache>
            </c:numRef>
          </c:val>
          <c:smooth val="0"/>
          <c:extLst>
            <c:ext xmlns:c16="http://schemas.microsoft.com/office/drawing/2014/chart" uri="{C3380CC4-5D6E-409C-BE32-E72D297353CC}">
              <c16:uniqueId val="{00000003-FB80-419C-A80B-E3ABC5428B79}"/>
            </c:ext>
          </c:extLst>
        </c:ser>
        <c:dLbls>
          <c:showLegendKey val="0"/>
          <c:showVal val="0"/>
          <c:showCatName val="0"/>
          <c:showSerName val="0"/>
          <c:showPercent val="0"/>
          <c:showBubbleSize val="0"/>
        </c:dLbls>
        <c:marker val="1"/>
        <c:smooth val="0"/>
        <c:axId val="-1331537536"/>
        <c:axId val="-1331541104"/>
      </c:lineChart>
      <c:catAx>
        <c:axId val="-1331546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1543424"/>
        <c:crosses val="autoZero"/>
        <c:auto val="1"/>
        <c:lblAlgn val="ctr"/>
        <c:lblOffset val="100"/>
        <c:noMultiLvlLbl val="0"/>
      </c:catAx>
      <c:valAx>
        <c:axId val="-13315434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1546048"/>
        <c:crosses val="autoZero"/>
        <c:crossBetween val="between"/>
      </c:valAx>
      <c:valAx>
        <c:axId val="-1331541104"/>
        <c:scaling>
          <c:orientation val="minMax"/>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1537536"/>
        <c:crosses val="max"/>
        <c:crossBetween val="between"/>
      </c:valAx>
      <c:catAx>
        <c:axId val="-1331537536"/>
        <c:scaling>
          <c:orientation val="minMax"/>
        </c:scaling>
        <c:delete val="1"/>
        <c:axPos val="b"/>
        <c:numFmt formatCode="General" sourceLinked="1"/>
        <c:majorTickMark val="none"/>
        <c:minorTickMark val="none"/>
        <c:tickLblPos val="nextTo"/>
        <c:crossAx val="-133154110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0.45545</cdr:x>
      <cdr:y>0.10855</cdr:y>
    </cdr:from>
    <cdr:to>
      <cdr:x>0.61541</cdr:x>
      <cdr:y>0.30592</cdr:y>
    </cdr:to>
    <cdr:grpSp>
      <cdr:nvGrpSpPr>
        <cdr:cNvPr id="9" name="Group 8" title="2016 saw a 38% increase in ADA lawsuits over 2015">
          <a:extLst xmlns:a="http://schemas.openxmlformats.org/drawingml/2006/main">
            <a:ext uri="{FF2B5EF4-FFF2-40B4-BE49-F238E27FC236}">
              <a16:creationId xmlns:a16="http://schemas.microsoft.com/office/drawing/2014/main" id="{4BF36969-EBC0-4AA2-A11D-5F54BABAF0F9}"/>
            </a:ext>
          </a:extLst>
        </cdr:cNvPr>
        <cdr:cNvGrpSpPr/>
      </cdr:nvGrpSpPr>
      <cdr:grpSpPr>
        <a:xfrm xmlns:a="http://schemas.openxmlformats.org/drawingml/2006/main">
          <a:off x="2039429" y="502908"/>
          <a:ext cx="716274" cy="914407"/>
          <a:chOff x="2039429" y="502908"/>
          <a:chExt cx="716274" cy="914407"/>
        </a:xfrm>
      </cdr:grpSpPr>
      <cdr:sp macro="" textlink="">
        <cdr:nvSpPr>
          <cdr:cNvPr id="3" name="Up Arrow 2"/>
          <cdr:cNvSpPr/>
        </cdr:nvSpPr>
        <cdr:spPr>
          <a:xfrm xmlns:a="http://schemas.openxmlformats.org/drawingml/2006/main">
            <a:off x="2069923" y="960135"/>
            <a:ext cx="352809" cy="457180"/>
          </a:xfrm>
          <a:prstGeom xmlns:a="http://schemas.openxmlformats.org/drawingml/2006/main" prst="upArrow">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sp macro="" textlink="">
        <cdr:nvSpPr>
          <cdr:cNvPr id="4" name="TextBox 3"/>
          <cdr:cNvSpPr txBox="1"/>
        </cdr:nvSpPr>
        <cdr:spPr>
          <a:xfrm xmlns:a="http://schemas.openxmlformats.org/drawingml/2006/main" flipH="1">
            <a:off x="2039429" y="502908"/>
            <a:ext cx="716274" cy="228590"/>
          </a:xfrm>
          <a:prstGeom xmlns:a="http://schemas.openxmlformats.org/drawingml/2006/main" prst="rect">
            <a:avLst/>
          </a:prstGeom>
          <a:solidFill xmlns:a="http://schemas.openxmlformats.org/drawingml/2006/main">
            <a:schemeClr val="lt1"/>
          </a:solidFill>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en-US" sz="1100"/>
              <a:t>38%</a:t>
            </a:r>
          </a:p>
        </cdr:txBody>
      </cdr:sp>
    </cdr:grpSp>
  </cdr:relSizeAnchor>
  <cdr:relSizeAnchor xmlns:cdr="http://schemas.openxmlformats.org/drawingml/2006/chartDrawing">
    <cdr:from>
      <cdr:x>0.71406</cdr:x>
      <cdr:y>0.04874</cdr:y>
    </cdr:from>
    <cdr:to>
      <cdr:x>0.82825</cdr:x>
      <cdr:y>0.21166</cdr:y>
    </cdr:to>
    <cdr:grpSp>
      <cdr:nvGrpSpPr>
        <cdr:cNvPr id="10" name="Group 9" title="2017 has seen a more modest 16% increase in ADA lawsuits over 2016">
          <a:extLst xmlns:a="http://schemas.openxmlformats.org/drawingml/2006/main">
            <a:ext uri="{FF2B5EF4-FFF2-40B4-BE49-F238E27FC236}">
              <a16:creationId xmlns:a16="http://schemas.microsoft.com/office/drawing/2014/main" id="{1C64A21E-3C11-4338-8025-8357D7D0D6BC}"/>
            </a:ext>
          </a:extLst>
        </cdr:cNvPr>
        <cdr:cNvGrpSpPr/>
      </cdr:nvGrpSpPr>
      <cdr:grpSpPr>
        <a:xfrm xmlns:a="http://schemas.openxmlformats.org/drawingml/2006/main">
          <a:off x="3197441" y="225810"/>
          <a:ext cx="511324" cy="754802"/>
          <a:chOff x="3197441" y="225810"/>
          <a:chExt cx="511324" cy="754802"/>
        </a:xfrm>
      </cdr:grpSpPr>
      <cdr:sp macro="" textlink="">
        <cdr:nvSpPr>
          <cdr:cNvPr id="6" name="TextBox 5"/>
          <cdr:cNvSpPr txBox="1"/>
        </cdr:nvSpPr>
        <cdr:spPr>
          <a:xfrm xmlns:a="http://schemas.openxmlformats.org/drawingml/2006/main">
            <a:off x="3197441" y="225810"/>
            <a:ext cx="511324" cy="340847"/>
          </a:xfrm>
          <a:prstGeom xmlns:a="http://schemas.openxmlformats.org/drawingml/2006/main" prst="rect">
            <a:avLst/>
          </a:prstGeom>
          <a:solidFill xmlns:a="http://schemas.openxmlformats.org/drawingml/2006/main">
            <a:schemeClr val="lt1"/>
          </a:solidFill>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en-US" sz="1100"/>
              <a:t>16%</a:t>
            </a:r>
          </a:p>
        </cdr:txBody>
      </cdr:sp>
      <cdr:sp macro="" textlink="">
        <cdr:nvSpPr>
          <cdr:cNvPr id="7" name="Up Arrow 6"/>
          <cdr:cNvSpPr/>
        </cdr:nvSpPr>
        <cdr:spPr>
          <a:xfrm xmlns:a="http://schemas.openxmlformats.org/drawingml/2006/main">
            <a:off x="3258653" y="579120"/>
            <a:ext cx="365750" cy="401492"/>
          </a:xfrm>
          <a:prstGeom xmlns:a="http://schemas.openxmlformats.org/drawingml/2006/main" prst="upArrow">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grpSp>
  </cdr:relSizeAnchor>
  <cdr:relSizeAnchor xmlns:cdr="http://schemas.openxmlformats.org/drawingml/2006/chartDrawing">
    <cdr:from>
      <cdr:x>0.15595</cdr:x>
      <cdr:y>0.21053</cdr:y>
    </cdr:from>
    <cdr:to>
      <cdr:x>0.29889</cdr:x>
      <cdr:y>0.42434</cdr:y>
    </cdr:to>
    <cdr:grpSp>
      <cdr:nvGrpSpPr>
        <cdr:cNvPr id="5" name="Group 4" title="2015 saw an 8% increase in ADA lawsuits">
          <a:extLst xmlns:a="http://schemas.openxmlformats.org/drawingml/2006/main">
            <a:ext uri="{FF2B5EF4-FFF2-40B4-BE49-F238E27FC236}">
              <a16:creationId xmlns:a16="http://schemas.microsoft.com/office/drawing/2014/main" id="{80E251A9-6914-4296-AE65-5A815A8B8565}"/>
            </a:ext>
          </a:extLst>
        </cdr:cNvPr>
        <cdr:cNvGrpSpPr/>
      </cdr:nvGrpSpPr>
      <cdr:grpSpPr>
        <a:xfrm xmlns:a="http://schemas.openxmlformats.org/drawingml/2006/main">
          <a:off x="698318" y="975377"/>
          <a:ext cx="640062" cy="990573"/>
          <a:chOff x="698318" y="975377"/>
          <a:chExt cx="640062" cy="990573"/>
        </a:xfrm>
      </cdr:grpSpPr>
      <cdr:sp macro="" textlink="">
        <cdr:nvSpPr>
          <cdr:cNvPr id="2" name="Up Arrow 1"/>
          <cdr:cNvSpPr/>
        </cdr:nvSpPr>
        <cdr:spPr>
          <a:xfrm xmlns:a="http://schemas.openxmlformats.org/drawingml/2006/main">
            <a:off x="820249" y="1524012"/>
            <a:ext cx="426693" cy="441938"/>
          </a:xfrm>
          <a:prstGeom xmlns:a="http://schemas.openxmlformats.org/drawingml/2006/main" prst="upArrow">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sp macro="" textlink="">
        <cdr:nvSpPr>
          <cdr:cNvPr id="8" name="TextBox 7"/>
          <cdr:cNvSpPr txBox="1"/>
        </cdr:nvSpPr>
        <cdr:spPr>
          <a:xfrm xmlns:a="http://schemas.openxmlformats.org/drawingml/2006/main" flipH="1">
            <a:off x="698318" y="975377"/>
            <a:ext cx="640062" cy="285715"/>
          </a:xfrm>
          <a:prstGeom xmlns:a="http://schemas.openxmlformats.org/drawingml/2006/main" prst="rect">
            <a:avLst/>
          </a:prstGeom>
          <a:solidFill xmlns:a="http://schemas.openxmlformats.org/drawingml/2006/main">
            <a:schemeClr val="lt1"/>
          </a:solidFill>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en-US" sz="1100" dirty="0"/>
              <a:t>8%</a:t>
            </a:r>
          </a:p>
        </cdr:txBody>
      </cdr:sp>
    </cdr:grpSp>
  </cdr:relSizeAnchor>
</c:userShapes>
</file>

<file path=ppt/drawings/drawing2.xml><?xml version="1.0" encoding="utf-8"?>
<c:userShapes xmlns:c="http://schemas.openxmlformats.org/drawingml/2006/chart">
  <cdr:relSizeAnchor xmlns:cdr="http://schemas.openxmlformats.org/drawingml/2006/chartDrawing">
    <cdr:from>
      <cdr:x>0.13295</cdr:x>
      <cdr:y>0.63369</cdr:y>
    </cdr:from>
    <cdr:to>
      <cdr:x>0.22399</cdr:x>
      <cdr:y>0.75241</cdr:y>
    </cdr:to>
    <cdr:grpSp>
      <cdr:nvGrpSpPr>
        <cdr:cNvPr id="14" name="Group 13" descr="An analysis of the same financial services website home pages revealed a 70% increase in automated WCAG 2.0 Level A and AA violations." title="Year over year (2016/2017) Financial Services analysis">
          <a:extLst xmlns:a="http://schemas.openxmlformats.org/drawingml/2006/main">
            <a:ext uri="{FF2B5EF4-FFF2-40B4-BE49-F238E27FC236}">
              <a16:creationId xmlns:a16="http://schemas.microsoft.com/office/drawing/2014/main" id="{A4F7EF4C-C625-474D-9B42-CC31F440072E}"/>
            </a:ext>
          </a:extLst>
        </cdr:cNvPr>
        <cdr:cNvGrpSpPr/>
      </cdr:nvGrpSpPr>
      <cdr:grpSpPr>
        <a:xfrm xmlns:a="http://schemas.openxmlformats.org/drawingml/2006/main">
          <a:off x="1094125" y="2977709"/>
          <a:ext cx="749223" cy="557866"/>
          <a:chOff x="1094125" y="2977699"/>
          <a:chExt cx="749223" cy="557876"/>
        </a:xfrm>
      </cdr:grpSpPr>
      <cdr:sp macro="" textlink="">
        <cdr:nvSpPr>
          <cdr:cNvPr id="2" name="Up Arrow 1"/>
          <cdr:cNvSpPr/>
        </cdr:nvSpPr>
        <cdr:spPr>
          <a:xfrm xmlns:a="http://schemas.openxmlformats.org/drawingml/2006/main">
            <a:off x="1094125" y="3263900"/>
            <a:ext cx="465713" cy="271675"/>
          </a:xfrm>
          <a:prstGeom xmlns:a="http://schemas.openxmlformats.org/drawingml/2006/main" prst="upArrow">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sp macro="" textlink="">
        <cdr:nvSpPr>
          <cdr:cNvPr id="7" name="TextBox 6"/>
          <cdr:cNvSpPr txBox="1"/>
        </cdr:nvSpPr>
        <cdr:spPr>
          <a:xfrm xmlns:a="http://schemas.openxmlformats.org/drawingml/2006/main">
            <a:off x="1117909" y="2977699"/>
            <a:ext cx="725439" cy="23284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a:t>70%</a:t>
            </a:r>
          </a:p>
        </cdr:txBody>
      </cdr:sp>
    </cdr:grpSp>
  </cdr:relSizeAnchor>
  <cdr:relSizeAnchor xmlns:cdr="http://schemas.openxmlformats.org/drawingml/2006/chartDrawing">
    <cdr:from>
      <cdr:x>0.31484</cdr:x>
      <cdr:y>0.63834</cdr:y>
    </cdr:from>
    <cdr:to>
      <cdr:x>0.41206</cdr:x>
      <cdr:y>0.7582</cdr:y>
    </cdr:to>
    <cdr:grpSp>
      <cdr:nvGrpSpPr>
        <cdr:cNvPr id="15" name="Group 14" descr="An analysis of the same airline website home pages revealed a 26% increase in automated WCAG 2.0 Level A and AA violations." title="Year over year (2016/2017) Airlines analysis">
          <a:extLst xmlns:a="http://schemas.openxmlformats.org/drawingml/2006/main">
            <a:ext uri="{FF2B5EF4-FFF2-40B4-BE49-F238E27FC236}">
              <a16:creationId xmlns:a16="http://schemas.microsoft.com/office/drawing/2014/main" id="{57479564-AA59-400D-8C11-7036FD2F6C6C}"/>
            </a:ext>
          </a:extLst>
        </cdr:cNvPr>
        <cdr:cNvGrpSpPr/>
      </cdr:nvGrpSpPr>
      <cdr:grpSpPr>
        <a:xfrm xmlns:a="http://schemas.openxmlformats.org/drawingml/2006/main">
          <a:off x="2591007" y="2999560"/>
          <a:ext cx="800082" cy="563222"/>
          <a:chOff x="2591007" y="2999560"/>
          <a:chExt cx="800082" cy="563222"/>
        </a:xfrm>
      </cdr:grpSpPr>
      <cdr:sp macro="" textlink="">
        <cdr:nvSpPr>
          <cdr:cNvPr id="3" name="Up Arrow 2"/>
          <cdr:cNvSpPr/>
        </cdr:nvSpPr>
        <cdr:spPr>
          <a:xfrm xmlns:a="http://schemas.openxmlformats.org/drawingml/2006/main">
            <a:off x="2591007" y="3273840"/>
            <a:ext cx="465713" cy="288942"/>
          </a:xfrm>
          <a:prstGeom xmlns:a="http://schemas.openxmlformats.org/drawingml/2006/main" prst="upArrow">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sp macro="" textlink="">
        <cdr:nvSpPr>
          <cdr:cNvPr id="8" name="TextBox 7"/>
          <cdr:cNvSpPr txBox="1"/>
        </cdr:nvSpPr>
        <cdr:spPr>
          <a:xfrm xmlns:a="http://schemas.openxmlformats.org/drawingml/2006/main">
            <a:off x="2665650" y="2999560"/>
            <a:ext cx="725439" cy="24768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26%</a:t>
            </a:r>
          </a:p>
        </cdr:txBody>
      </cdr:sp>
    </cdr:grpSp>
  </cdr:relSizeAnchor>
  <cdr:relSizeAnchor xmlns:cdr="http://schemas.openxmlformats.org/drawingml/2006/chartDrawing">
    <cdr:from>
      <cdr:x>0.5</cdr:x>
      <cdr:y>0.59358</cdr:y>
    </cdr:from>
    <cdr:to>
      <cdr:x>0.59724</cdr:x>
      <cdr:y>0.71782</cdr:y>
    </cdr:to>
    <cdr:grpSp>
      <cdr:nvGrpSpPr>
        <cdr:cNvPr id="9" name="Group 8" descr="An analysis of the same healthcare website home pages revealed a 21% decrease in automated WCAG 2.0 Level A and AA violations." title="Year over year (2016/2017) Healthcare analysis">
          <a:extLst xmlns:a="http://schemas.openxmlformats.org/drawingml/2006/main">
            <a:ext uri="{FF2B5EF4-FFF2-40B4-BE49-F238E27FC236}">
              <a16:creationId xmlns:a16="http://schemas.microsoft.com/office/drawing/2014/main" id="{C1D2F1A2-AA54-4CF5-BBFB-8C9BC8457156}"/>
            </a:ext>
          </a:extLst>
        </cdr:cNvPr>
        <cdr:cNvGrpSpPr/>
      </cdr:nvGrpSpPr>
      <cdr:grpSpPr>
        <a:xfrm xmlns:a="http://schemas.openxmlformats.org/drawingml/2006/main">
          <a:off x="4114800" y="2789232"/>
          <a:ext cx="800246" cy="583804"/>
          <a:chOff x="4114800" y="2789232"/>
          <a:chExt cx="800246" cy="583804"/>
        </a:xfrm>
      </cdr:grpSpPr>
      <cdr:sp macro="" textlink="">
        <cdr:nvSpPr>
          <cdr:cNvPr id="4" name="Down Arrow 3"/>
          <cdr:cNvSpPr/>
        </cdr:nvSpPr>
        <cdr:spPr>
          <a:xfrm xmlns:a="http://schemas.openxmlformats.org/drawingml/2006/main">
            <a:off x="4114800" y="3097581"/>
            <a:ext cx="416171" cy="275455"/>
          </a:xfrm>
          <a:prstGeom xmlns:a="http://schemas.openxmlformats.org/drawingml/2006/main" prst="downArrow">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sp macro="" textlink="">
        <cdr:nvSpPr>
          <cdr:cNvPr id="10" name="TextBox 9"/>
          <cdr:cNvSpPr txBox="1"/>
        </cdr:nvSpPr>
        <cdr:spPr>
          <a:xfrm xmlns:a="http://schemas.openxmlformats.org/drawingml/2006/main">
            <a:off x="4189607" y="2789232"/>
            <a:ext cx="725439" cy="24768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21%</a:t>
            </a:r>
          </a:p>
        </cdr:txBody>
      </cdr:sp>
    </cdr:grpSp>
  </cdr:relSizeAnchor>
  <cdr:relSizeAnchor xmlns:cdr="http://schemas.openxmlformats.org/drawingml/2006/chartDrawing">
    <cdr:from>
      <cdr:x>0.6782</cdr:x>
      <cdr:y>0.65074</cdr:y>
    </cdr:from>
    <cdr:to>
      <cdr:x>0.77068</cdr:x>
      <cdr:y>0.76786</cdr:y>
    </cdr:to>
    <cdr:grpSp>
      <cdr:nvGrpSpPr>
        <cdr:cNvPr id="13" name="Group 12" descr="An analysis of the same retail website home pages revealed a 25% decrease in automated WCAG 2.0 Level A and AA violations." title="Year over year (2016/2017) Retail analysis">
          <a:extLst xmlns:a="http://schemas.openxmlformats.org/drawingml/2006/main">
            <a:ext uri="{FF2B5EF4-FFF2-40B4-BE49-F238E27FC236}">
              <a16:creationId xmlns:a16="http://schemas.microsoft.com/office/drawing/2014/main" id="{4E41FC3D-ACFF-4501-B6D5-3B7525E8DCF9}"/>
            </a:ext>
          </a:extLst>
        </cdr:cNvPr>
        <cdr:cNvGrpSpPr/>
      </cdr:nvGrpSpPr>
      <cdr:grpSpPr>
        <a:xfrm xmlns:a="http://schemas.openxmlformats.org/drawingml/2006/main">
          <a:off x="5581315" y="3057827"/>
          <a:ext cx="761073" cy="550347"/>
          <a:chOff x="5581315" y="3057827"/>
          <a:chExt cx="761073" cy="550347"/>
        </a:xfrm>
      </cdr:grpSpPr>
      <cdr:sp macro="" textlink="">
        <cdr:nvSpPr>
          <cdr:cNvPr id="5" name="Down Arrow 4"/>
          <cdr:cNvSpPr/>
        </cdr:nvSpPr>
        <cdr:spPr>
          <a:xfrm xmlns:a="http://schemas.openxmlformats.org/drawingml/2006/main">
            <a:off x="5581315" y="3332719"/>
            <a:ext cx="416171" cy="275455"/>
          </a:xfrm>
          <a:prstGeom xmlns:a="http://schemas.openxmlformats.org/drawingml/2006/main" prst="downArrow">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sp macro="" textlink="">
        <cdr:nvSpPr>
          <cdr:cNvPr id="11" name="TextBox 10"/>
          <cdr:cNvSpPr txBox="1"/>
        </cdr:nvSpPr>
        <cdr:spPr>
          <a:xfrm xmlns:a="http://schemas.openxmlformats.org/drawingml/2006/main">
            <a:off x="5616949" y="3057827"/>
            <a:ext cx="725439" cy="24763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25%</a:t>
            </a:r>
          </a:p>
        </cdr:txBody>
      </cdr:sp>
    </cdr:grpSp>
  </cdr:relSizeAnchor>
  <cdr:relSizeAnchor xmlns:cdr="http://schemas.openxmlformats.org/drawingml/2006/chartDrawing">
    <cdr:from>
      <cdr:x>0.86705</cdr:x>
      <cdr:y>0.3131</cdr:y>
    </cdr:from>
    <cdr:to>
      <cdr:x>0.96799</cdr:x>
      <cdr:y>0.44808</cdr:y>
    </cdr:to>
    <cdr:grpSp>
      <cdr:nvGrpSpPr>
        <cdr:cNvPr id="16" name="Group 15" descr="Financial Services sites surveyed in 2016 and 2017 showed a 70% increase in WCAG 2.0 Level A and AA violations." title="Year over year (2016/2017) Media/Entertainment companies analysis">
          <a:extLst xmlns:a="http://schemas.openxmlformats.org/drawingml/2006/main">
            <a:ext uri="{FF2B5EF4-FFF2-40B4-BE49-F238E27FC236}">
              <a16:creationId xmlns:a16="http://schemas.microsoft.com/office/drawing/2014/main" id="{68EB5D2E-925D-4FE3-8418-FAF5048128FD}"/>
            </a:ext>
          </a:extLst>
        </cdr:cNvPr>
        <cdr:cNvGrpSpPr/>
      </cdr:nvGrpSpPr>
      <cdr:grpSpPr>
        <a:xfrm xmlns:a="http://schemas.openxmlformats.org/drawingml/2006/main">
          <a:off x="7135475" y="1471257"/>
          <a:ext cx="830696" cy="634271"/>
          <a:chOff x="7135475" y="1471257"/>
          <a:chExt cx="830696" cy="634271"/>
        </a:xfrm>
      </cdr:grpSpPr>
      <cdr:sp macro="" textlink="">
        <cdr:nvSpPr>
          <cdr:cNvPr id="6" name="Down Arrow 5"/>
          <cdr:cNvSpPr/>
        </cdr:nvSpPr>
        <cdr:spPr>
          <a:xfrm xmlns:a="http://schemas.openxmlformats.org/drawingml/2006/main">
            <a:off x="7135475" y="1830073"/>
            <a:ext cx="416253" cy="275455"/>
          </a:xfrm>
          <a:prstGeom xmlns:a="http://schemas.openxmlformats.org/drawingml/2006/main" prst="downArrow">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sp macro="" textlink="">
        <cdr:nvSpPr>
          <cdr:cNvPr id="12" name="TextBox 11"/>
          <cdr:cNvSpPr txBox="1"/>
        </cdr:nvSpPr>
        <cdr:spPr>
          <a:xfrm xmlns:a="http://schemas.openxmlformats.org/drawingml/2006/main">
            <a:off x="7240731" y="1471257"/>
            <a:ext cx="725440" cy="24768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34%</a:t>
            </a:r>
          </a:p>
        </cdr:txBody>
      </cdr:sp>
    </cdr:grp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4C6439-DA8F-4ED6-8245-1D6F7FAF17F9}"/>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A531ADF-F3C8-4ED0-B4A8-49457D5B993A}"/>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30B6BB26-73A6-4317-82E0-FDF7AEA116C6}" type="datetimeFigureOut">
              <a:rPr lang="en-US" smtClean="0"/>
              <a:t>3/26/2018</a:t>
            </a:fld>
            <a:endParaRPr lang="en-US"/>
          </a:p>
        </p:txBody>
      </p:sp>
      <p:sp>
        <p:nvSpPr>
          <p:cNvPr id="4" name="Footer Placeholder 3">
            <a:extLst>
              <a:ext uri="{FF2B5EF4-FFF2-40B4-BE49-F238E27FC236}">
                <a16:creationId xmlns:a16="http://schemas.microsoft.com/office/drawing/2014/main" id="{E224A0B5-6E7E-458A-B354-9D3CC1C104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ABDC16B-CF2C-477A-9847-B396C85708C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D68BA8-2753-47AD-93DC-52018FE458DC}" type="slidenum">
              <a:rPr lang="en-US" smtClean="0"/>
              <a:t>‹#›</a:t>
            </a:fld>
            <a:endParaRPr lang="en-US"/>
          </a:p>
        </p:txBody>
      </p:sp>
    </p:spTree>
    <p:extLst>
      <p:ext uri="{BB962C8B-B14F-4D97-AF65-F5344CB8AC3E}">
        <p14:creationId xmlns:p14="http://schemas.microsoft.com/office/powerpoint/2010/main" val="41849771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C28259ED-E063-419A-B108-5F85E62CA558}" type="datetimeFigureOut">
              <a:rPr lang="en-US" smtClean="0"/>
              <a:t>3/26/2018</a:t>
            </a:fld>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9" name="Notes Placeholder 8">
            <a:extLst>
              <a:ext uri="{FF2B5EF4-FFF2-40B4-BE49-F238E27FC236}">
                <a16:creationId xmlns:a16="http://schemas.microsoft.com/office/drawing/2014/main" id="{AED6B67A-7EA4-4ED6-9B60-E96D13FA3A84}"/>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Image Placeholder 9">
            <a:extLst>
              <a:ext uri="{FF2B5EF4-FFF2-40B4-BE49-F238E27FC236}">
                <a16:creationId xmlns:a16="http://schemas.microsoft.com/office/drawing/2014/main" id="{600709EC-1B91-4EFD-AEA9-655200259A2C}"/>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1" name="Slide Number Placeholder 10">
            <a:extLst>
              <a:ext uri="{FF2B5EF4-FFF2-40B4-BE49-F238E27FC236}">
                <a16:creationId xmlns:a16="http://schemas.microsoft.com/office/drawing/2014/main" id="{41E3170E-7EBB-44B1-8796-48206C9F191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5C3882-A5A0-4DB6-92C8-58D5C50A6408}" type="slidenum">
              <a:rPr lang="en-US" smtClean="0"/>
              <a:t>‹#›</a:t>
            </a:fld>
            <a:endParaRPr lang="en-US"/>
          </a:p>
        </p:txBody>
      </p:sp>
    </p:spTree>
    <p:extLst>
      <p:ext uri="{BB962C8B-B14F-4D97-AF65-F5344CB8AC3E}">
        <p14:creationId xmlns:p14="http://schemas.microsoft.com/office/powerpoint/2010/main" val="2305954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2</a:t>
            </a:fld>
            <a:endParaRPr lang="en-US"/>
          </a:p>
        </p:txBody>
      </p:sp>
    </p:spTree>
    <p:extLst>
      <p:ext uri="{BB962C8B-B14F-4D97-AF65-F5344CB8AC3E}">
        <p14:creationId xmlns:p14="http://schemas.microsoft.com/office/powerpoint/2010/main" val="4082793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12</a:t>
            </a:fld>
            <a:endParaRPr lang="en-US"/>
          </a:p>
        </p:txBody>
      </p:sp>
    </p:spTree>
    <p:extLst>
      <p:ext uri="{BB962C8B-B14F-4D97-AF65-F5344CB8AC3E}">
        <p14:creationId xmlns:p14="http://schemas.microsoft.com/office/powerpoint/2010/main" val="807511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13</a:t>
            </a:fld>
            <a:endParaRPr lang="en-US"/>
          </a:p>
        </p:txBody>
      </p:sp>
    </p:spTree>
    <p:extLst>
      <p:ext uri="{BB962C8B-B14F-4D97-AF65-F5344CB8AC3E}">
        <p14:creationId xmlns:p14="http://schemas.microsoft.com/office/powerpoint/2010/main" val="2228987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14</a:t>
            </a:fld>
            <a:endParaRPr lang="en-US"/>
          </a:p>
        </p:txBody>
      </p:sp>
    </p:spTree>
    <p:extLst>
      <p:ext uri="{BB962C8B-B14F-4D97-AF65-F5344CB8AC3E}">
        <p14:creationId xmlns:p14="http://schemas.microsoft.com/office/powerpoint/2010/main" val="2214018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16</a:t>
            </a:fld>
            <a:endParaRPr lang="en-US"/>
          </a:p>
        </p:txBody>
      </p:sp>
    </p:spTree>
    <p:extLst>
      <p:ext uri="{BB962C8B-B14F-4D97-AF65-F5344CB8AC3E}">
        <p14:creationId xmlns:p14="http://schemas.microsoft.com/office/powerpoint/2010/main" val="302701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 bank is an IT shop with a banking license.</a:t>
            </a:r>
          </a:p>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17</a:t>
            </a:fld>
            <a:endParaRPr lang="en-US"/>
          </a:p>
        </p:txBody>
      </p:sp>
    </p:spTree>
    <p:extLst>
      <p:ext uri="{BB962C8B-B14F-4D97-AF65-F5344CB8AC3E}">
        <p14:creationId xmlns:p14="http://schemas.microsoft.com/office/powerpoint/2010/main" val="3513050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as good as</a:t>
            </a:r>
            <a:r>
              <a:rPr lang="en-US" baseline="0" dirty="0"/>
              <a:t> the captioning in our accessible Karaoke</a:t>
            </a:r>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19</a:t>
            </a:fld>
            <a:endParaRPr lang="en-US"/>
          </a:p>
        </p:txBody>
      </p:sp>
    </p:spTree>
    <p:extLst>
      <p:ext uri="{BB962C8B-B14F-4D97-AF65-F5344CB8AC3E}">
        <p14:creationId xmlns:p14="http://schemas.microsoft.com/office/powerpoint/2010/main" val="1505414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20</a:t>
            </a:fld>
            <a:endParaRPr lang="en-US"/>
          </a:p>
        </p:txBody>
      </p:sp>
    </p:spTree>
    <p:extLst>
      <p:ext uri="{BB962C8B-B14F-4D97-AF65-F5344CB8AC3E}">
        <p14:creationId xmlns:p14="http://schemas.microsoft.com/office/powerpoint/2010/main" val="1059312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Web use in Norway is</a:t>
            </a:r>
            <a:r>
              <a:rPr lang="en-US" baseline="0" dirty="0"/>
              <a:t> among the highest in the world. 90% of citizens actively using the web.</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Europe (</a:t>
            </a:r>
            <a:r>
              <a:rPr lang="en-US" dirty="0" err="1"/>
              <a:t>PwDs</a:t>
            </a:r>
            <a:r>
              <a:rPr lang="en-US" dirty="0"/>
              <a:t> pop. 120 million by 2020)</a:t>
            </a:r>
            <a:r>
              <a:rPr lang="en-US" baseline="0" dirty="0"/>
              <a:t> Source: European commission</a:t>
            </a:r>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3</a:t>
            </a:fld>
            <a:endParaRPr lang="en-US"/>
          </a:p>
        </p:txBody>
      </p:sp>
    </p:spTree>
    <p:extLst>
      <p:ext uri="{BB962C8B-B14F-4D97-AF65-F5344CB8AC3E}">
        <p14:creationId xmlns:p14="http://schemas.microsoft.com/office/powerpoint/2010/main" val="64543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4</a:t>
            </a:fld>
            <a:endParaRPr lang="en-US"/>
          </a:p>
        </p:txBody>
      </p:sp>
    </p:spTree>
    <p:extLst>
      <p:ext uri="{BB962C8B-B14F-4D97-AF65-F5344CB8AC3E}">
        <p14:creationId xmlns:p14="http://schemas.microsoft.com/office/powerpoint/2010/main" val="317784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5</a:t>
            </a:fld>
            <a:endParaRPr lang="en-US"/>
          </a:p>
        </p:txBody>
      </p:sp>
    </p:spTree>
    <p:extLst>
      <p:ext uri="{BB962C8B-B14F-4D97-AF65-F5344CB8AC3E}">
        <p14:creationId xmlns:p14="http://schemas.microsoft.com/office/powerpoint/2010/main" val="59619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r>
              <a:rPr lang="en-US" dirty="0"/>
              <a:t>(</a:t>
            </a:r>
            <a:r>
              <a:rPr lang="en-US" dirty="0" err="1"/>
              <a:t>PwDs</a:t>
            </a:r>
            <a:r>
              <a:rPr lang="en-US" dirty="0"/>
              <a:t> pop. 83 million)</a:t>
            </a:r>
          </a:p>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r>
              <a:rPr lang="en-US" dirty="0"/>
              <a:t>Source UN</a:t>
            </a:r>
          </a:p>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r>
              <a:rPr lang="en-US" sz="1200" dirty="0" err="1"/>
              <a:t>Canfei</a:t>
            </a:r>
            <a:r>
              <a:rPr lang="en-US" sz="1200" dirty="0"/>
              <a:t> </a:t>
            </a:r>
            <a:r>
              <a:rPr lang="mr-IN" sz="1200" dirty="0"/>
              <a:t>–</a:t>
            </a:r>
            <a:r>
              <a:rPr lang="en-US" sz="1200" dirty="0"/>
              <a:t> handicapped</a:t>
            </a:r>
            <a:r>
              <a:rPr lang="en-US" sz="1200" baseline="0" dirty="0"/>
              <a:t> and useless; </a:t>
            </a:r>
            <a:r>
              <a:rPr lang="en-US" sz="1200" baseline="0" dirty="0" err="1"/>
              <a:t>sha</a:t>
            </a:r>
            <a:r>
              <a:rPr lang="en-US" sz="1200" baseline="0" dirty="0"/>
              <a:t> </a:t>
            </a:r>
            <a:r>
              <a:rPr lang="en-US" sz="1200" baseline="0" dirty="0" err="1"/>
              <a:t>zi</a:t>
            </a:r>
            <a:r>
              <a:rPr lang="en-US" sz="1200" baseline="0" dirty="0"/>
              <a:t> </a:t>
            </a:r>
            <a:r>
              <a:rPr lang="mr-IN" sz="1200" baseline="0" dirty="0"/>
              <a:t>–</a:t>
            </a:r>
            <a:r>
              <a:rPr lang="en-US" sz="1200" baseline="0" dirty="0"/>
              <a:t> idiot </a:t>
            </a:r>
          </a:p>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r>
              <a:rPr lang="en-US" sz="1200" baseline="0" dirty="0"/>
              <a:t>Moving to Can Zhang which means incomplete and obstructed</a:t>
            </a:r>
          </a:p>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6</a:t>
            </a:fld>
            <a:endParaRPr lang="en-US"/>
          </a:p>
        </p:txBody>
      </p:sp>
    </p:spTree>
    <p:extLst>
      <p:ext uri="{BB962C8B-B14F-4D97-AF65-F5344CB8AC3E}">
        <p14:creationId xmlns:p14="http://schemas.microsoft.com/office/powerpoint/2010/main" val="125142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r>
              <a:rPr lang="en-US" dirty="0"/>
              <a:t>India (Population of </a:t>
            </a:r>
            <a:r>
              <a:rPr lang="en-US" dirty="0" err="1"/>
              <a:t>PwDs</a:t>
            </a:r>
            <a:r>
              <a:rPr lang="en-US" dirty="0"/>
              <a:t>: 22 million </a:t>
            </a:r>
            <a:r>
              <a:rPr lang="mr-IN" dirty="0"/>
              <a:t>–</a:t>
            </a:r>
            <a:r>
              <a:rPr lang="en-US" dirty="0"/>
              <a:t> source Census, India </a:t>
            </a:r>
            <a:r>
              <a:rPr lang="mr-IN" dirty="0"/>
              <a:t>–</a:t>
            </a:r>
            <a:r>
              <a:rPr lang="en-US" dirty="0"/>
              <a:t> I do not believe that). World Bank report states 40-80 million </a:t>
            </a:r>
            <a:r>
              <a:rPr lang="en-US" dirty="0" err="1"/>
              <a:t>PwDs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7</a:t>
            </a:fld>
            <a:endParaRPr lang="en-US"/>
          </a:p>
        </p:txBody>
      </p:sp>
    </p:spTree>
    <p:extLst>
      <p:ext uri="{BB962C8B-B14F-4D97-AF65-F5344CB8AC3E}">
        <p14:creationId xmlns:p14="http://schemas.microsoft.com/office/powerpoint/2010/main" val="4130475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8</a:t>
            </a:fld>
            <a:endParaRPr lang="en-US"/>
          </a:p>
        </p:txBody>
      </p:sp>
    </p:spTree>
    <p:extLst>
      <p:ext uri="{BB962C8B-B14F-4D97-AF65-F5344CB8AC3E}">
        <p14:creationId xmlns:p14="http://schemas.microsoft.com/office/powerpoint/2010/main" val="896011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10</a:t>
            </a:fld>
            <a:endParaRPr lang="en-US"/>
          </a:p>
        </p:txBody>
      </p:sp>
    </p:spTree>
    <p:extLst>
      <p:ext uri="{BB962C8B-B14F-4D97-AF65-F5344CB8AC3E}">
        <p14:creationId xmlns:p14="http://schemas.microsoft.com/office/powerpoint/2010/main" val="1337626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11</a:t>
            </a:fld>
            <a:endParaRPr lang="en-US"/>
          </a:p>
        </p:txBody>
      </p:sp>
    </p:spTree>
    <p:extLst>
      <p:ext uri="{BB962C8B-B14F-4D97-AF65-F5344CB8AC3E}">
        <p14:creationId xmlns:p14="http://schemas.microsoft.com/office/powerpoint/2010/main" val="40933258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077C8"/>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4E50FAD-F356-45BA-803D-60B0496B2106}"/>
              </a:ext>
            </a:extLst>
          </p:cNvPr>
          <p:cNvSpPr/>
          <p:nvPr userDrawn="1"/>
        </p:nvSpPr>
        <p:spPr>
          <a:xfrm>
            <a:off x="0" y="6315075"/>
            <a:ext cx="12192000" cy="542925"/>
          </a:xfrm>
          <a:prstGeom prst="rect">
            <a:avLst/>
          </a:prstGeom>
          <a:solidFill>
            <a:srgbClr val="00334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D5DD7A2E-C7A5-40CE-A459-2C5ED00E7B21}"/>
              </a:ext>
            </a:extLst>
          </p:cNvPr>
          <p:cNvSpPr>
            <a:spLocks noGrp="1"/>
          </p:cNvSpPr>
          <p:nvPr>
            <p:ph type="ftr" sz="quarter" idx="11"/>
          </p:nvPr>
        </p:nvSpPr>
        <p:spPr>
          <a:xfrm>
            <a:off x="4038600" y="6413283"/>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EB8C7F6-923E-4FA6-A66E-FFE55766AB44}"/>
              </a:ext>
            </a:extLst>
          </p:cNvPr>
          <p:cNvSpPr>
            <a:spLocks noGrp="1"/>
          </p:cNvSpPr>
          <p:nvPr>
            <p:ph type="sldNum" sz="quarter" idx="12"/>
          </p:nvPr>
        </p:nvSpPr>
        <p:spPr>
          <a:xfrm>
            <a:off x="8610600" y="6413283"/>
            <a:ext cx="2743200" cy="365125"/>
          </a:xfrm>
          <a:prstGeom prst="rect">
            <a:avLst/>
          </a:prstGeom>
        </p:spPr>
        <p:txBody>
          <a:bodyPr/>
          <a:lstStyle/>
          <a:p>
            <a:fld id="{5E6D1830-5D39-44CE-94E7-D9701561BE12}" type="slidenum">
              <a:rPr lang="en-US" smtClean="0"/>
              <a:t>‹#›</a:t>
            </a:fld>
            <a:endParaRPr lang="en-US"/>
          </a:p>
        </p:txBody>
      </p:sp>
      <p:sp>
        <p:nvSpPr>
          <p:cNvPr id="4" name="Rectangle 3">
            <a:extLst>
              <a:ext uri="{FF2B5EF4-FFF2-40B4-BE49-F238E27FC236}">
                <a16:creationId xmlns:a16="http://schemas.microsoft.com/office/drawing/2014/main" id="{1F781697-3D6F-4ED8-8752-3663F66A119A}"/>
              </a:ext>
            </a:extLst>
          </p:cNvPr>
          <p:cNvSpPr/>
          <p:nvPr userDrawn="1"/>
        </p:nvSpPr>
        <p:spPr>
          <a:xfrm>
            <a:off x="0" y="6281806"/>
            <a:ext cx="12192000" cy="576193"/>
          </a:xfrm>
          <a:prstGeom prst="rect">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6B9321D-7301-44A0-A430-DB129675BC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8102" y="298439"/>
            <a:ext cx="3312841" cy="1380350"/>
          </a:xfrm>
          <a:prstGeom prst="rect">
            <a:avLst/>
          </a:prstGeom>
        </p:spPr>
      </p:pic>
      <p:sp>
        <p:nvSpPr>
          <p:cNvPr id="2" name="Title 1">
            <a:extLst>
              <a:ext uri="{FF2B5EF4-FFF2-40B4-BE49-F238E27FC236}">
                <a16:creationId xmlns:a16="http://schemas.microsoft.com/office/drawing/2014/main" id="{380B5B05-B6C1-4FD1-99CF-8F8EB911E6C5}"/>
              </a:ext>
            </a:extLst>
          </p:cNvPr>
          <p:cNvSpPr>
            <a:spLocks noGrp="1"/>
          </p:cNvSpPr>
          <p:nvPr>
            <p:ph type="ctrTitle"/>
          </p:nvPr>
        </p:nvSpPr>
        <p:spPr>
          <a:xfrm>
            <a:off x="838200" y="1865931"/>
            <a:ext cx="9829800" cy="1721565"/>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FC7A0ED5-C2E3-4A70-A1B2-168D544AE7C2}"/>
              </a:ext>
            </a:extLst>
          </p:cNvPr>
          <p:cNvSpPr>
            <a:spLocks noGrp="1"/>
          </p:cNvSpPr>
          <p:nvPr>
            <p:ph type="subTitle" idx="1"/>
          </p:nvPr>
        </p:nvSpPr>
        <p:spPr>
          <a:xfrm>
            <a:off x="838200" y="3774638"/>
            <a:ext cx="9829800" cy="1779055"/>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 name="Picture 9">
            <a:extLst>
              <a:ext uri="{FF2B5EF4-FFF2-40B4-BE49-F238E27FC236}">
                <a16:creationId xmlns:a16="http://schemas.microsoft.com/office/drawing/2014/main" id="{DAE4D240-1199-47DC-921C-924199092AE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43525"/>
          <a:stretch/>
        </p:blipFill>
        <p:spPr>
          <a:xfrm>
            <a:off x="0" y="2985052"/>
            <a:ext cx="12192000" cy="3872338"/>
          </a:xfrm>
          <a:prstGeom prst="rect">
            <a:avLst/>
          </a:prstGeom>
        </p:spPr>
      </p:pic>
    </p:spTree>
    <p:extLst>
      <p:ext uri="{BB962C8B-B14F-4D97-AF65-F5344CB8AC3E}">
        <p14:creationId xmlns:p14="http://schemas.microsoft.com/office/powerpoint/2010/main" val="199856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ingle Content Layout">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endParaRPr lang="en-US" dirty="0"/>
          </a:p>
        </p:txBody>
      </p:sp>
      <p:sp>
        <p:nvSpPr>
          <p:cNvPr id="7" name="Content Placeholder 6"/>
          <p:cNvSpPr>
            <a:spLocks noGrp="1"/>
          </p:cNvSpPr>
          <p:nvPr>
            <p:ph sz="quarter" idx="13"/>
          </p:nvPr>
        </p:nvSpPr>
        <p:spPr>
          <a:xfrm>
            <a:off x="609600" y="1308100"/>
            <a:ext cx="10972800" cy="4699000"/>
          </a:xfrm>
        </p:spPr>
        <p:txBody>
          <a:bodyPr/>
          <a:lstStyle>
            <a:lvl1pPr>
              <a:defRPr b="0"/>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159C8519-6475-4095-BA1E-FA7BCDB5D6F6}"/>
              </a:ext>
            </a:extLst>
          </p:cNvPr>
          <p:cNvSpPr>
            <a:spLocks noGrp="1"/>
          </p:cNvSpPr>
          <p:nvPr>
            <p:ph type="title"/>
          </p:nvPr>
        </p:nvSpPr>
        <p:spPr>
          <a:xfrm>
            <a:off x="609599" y="187569"/>
            <a:ext cx="10963841" cy="1004835"/>
          </a:xfrm>
        </p:spPr>
        <p:txBody>
          <a:bodyPr/>
          <a:lstStyle/>
          <a:p>
            <a:r>
              <a:rPr lang="en-US"/>
              <a:t>Click to edit Master title style</a:t>
            </a:r>
          </a:p>
        </p:txBody>
      </p:sp>
    </p:spTree>
    <p:extLst>
      <p:ext uri="{BB962C8B-B14F-4D97-AF65-F5344CB8AC3E}">
        <p14:creationId xmlns:p14="http://schemas.microsoft.com/office/powerpoint/2010/main" val="1067358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179594"/>
            <a:ext cx="10972800" cy="633207"/>
          </a:xfrm>
        </p:spPr>
        <p:txBody>
          <a:bodyPr anchor="t"/>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0191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865313"/>
            <a:ext cx="5386917" cy="4260851"/>
          </a:xfrm>
        </p:spPr>
        <p:txBody>
          <a:bodyPr/>
          <a:lstStyle>
            <a:lvl1pPr>
              <a:defRPr sz="2400" b="0"/>
            </a:lvl1pPr>
            <a:lvl2pPr>
              <a:defRPr sz="2000" b="0"/>
            </a:lvl2pPr>
            <a:lvl3pPr>
              <a:defRPr sz="1800" b="0"/>
            </a:lvl3pPr>
            <a:lvl4pPr>
              <a:defRPr sz="1600" b="0"/>
            </a:lvl4pPr>
            <a:lvl5pPr>
              <a:defRPr sz="1600" b="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19175"/>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1865313"/>
            <a:ext cx="5389033" cy="4260851"/>
          </a:xfrm>
        </p:spPr>
        <p:txBody>
          <a:bodyPr/>
          <a:lstStyle>
            <a:lvl1pPr>
              <a:defRPr sz="2400" b="0"/>
            </a:lvl1pPr>
            <a:lvl2pPr>
              <a:defRPr sz="2000" b="0"/>
            </a:lvl2pPr>
            <a:lvl3pPr>
              <a:defRPr sz="1800" b="0"/>
            </a:lvl3pPr>
            <a:lvl4pPr>
              <a:defRPr sz="1600" b="0"/>
            </a:lvl4pPr>
            <a:lvl5pPr>
              <a:defRPr sz="1600" b="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255329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47FB405-108B-4822-A306-303A03325AA0}"/>
              </a:ext>
            </a:extLst>
          </p:cNvPr>
          <p:cNvSpPr>
            <a:spLocks noGrp="1"/>
          </p:cNvSpPr>
          <p:nvPr>
            <p:ph type="title"/>
          </p:nvPr>
        </p:nvSpPr>
        <p:spPr>
          <a:xfrm>
            <a:off x="838200" y="187569"/>
            <a:ext cx="10515600" cy="1004835"/>
          </a:xfrm>
          <a:prstGeom prst="rect">
            <a:avLst/>
          </a:prstGeom>
        </p:spPr>
        <p:txBody>
          <a:bodyPr vert="horz" lIns="91440" tIns="45720" rIns="91440" bIns="45720" rtlCol="0" anchor="ctr">
            <a:normAutofit/>
          </a:bodyPr>
          <a:lstStyle/>
          <a:p>
            <a:r>
              <a:rPr lang="en-US" dirty="0"/>
              <a:t>Click to edit Master title style</a:t>
            </a:r>
          </a:p>
        </p:txBody>
      </p:sp>
      <p:sp>
        <p:nvSpPr>
          <p:cNvPr id="10" name="Content Placeholder 9">
            <a:extLst>
              <a:ext uri="{FF2B5EF4-FFF2-40B4-BE49-F238E27FC236}">
                <a16:creationId xmlns:a16="http://schemas.microsoft.com/office/drawing/2014/main" id="{C233A172-0567-44AA-986D-456685DDB8BD}"/>
              </a:ext>
            </a:extLst>
          </p:cNvPr>
          <p:cNvSpPr>
            <a:spLocks noGrp="1"/>
          </p:cNvSpPr>
          <p:nvPr>
            <p:ph sz="quarter" idx="13"/>
          </p:nvPr>
        </p:nvSpPr>
        <p:spPr>
          <a:xfrm>
            <a:off x="838200" y="1438183"/>
            <a:ext cx="10515600" cy="473268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960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 Dark">
    <p:bg>
      <p:bgPr>
        <a:solidFill>
          <a:srgbClr val="003349"/>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47FB405-108B-4822-A306-303A03325AA0}"/>
              </a:ext>
            </a:extLst>
          </p:cNvPr>
          <p:cNvSpPr>
            <a:spLocks noGrp="1"/>
          </p:cNvSpPr>
          <p:nvPr>
            <p:ph type="title"/>
          </p:nvPr>
        </p:nvSpPr>
        <p:spPr>
          <a:xfrm>
            <a:off x="838200" y="187569"/>
            <a:ext cx="10515600" cy="1004835"/>
          </a:xfrm>
          <a:prstGeom prst="rect">
            <a:avLst/>
          </a:prstGeom>
        </p:spPr>
        <p:txBody>
          <a:bodyPr vert="horz" lIns="91440" tIns="45720" rIns="91440" bIns="45720" rtlCol="0" anchor="ctr">
            <a:norm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56581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Chapter Header 1">
    <p:bg>
      <p:bgPr>
        <a:solidFill>
          <a:srgbClr val="003349"/>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B25D51-F19F-4CE7-B7AC-E999C41F8B9E}"/>
              </a:ext>
            </a:extLst>
          </p:cNvPr>
          <p:cNvSpPr/>
          <p:nvPr userDrawn="1"/>
        </p:nvSpPr>
        <p:spPr>
          <a:xfrm>
            <a:off x="0" y="6315075"/>
            <a:ext cx="12192000" cy="542925"/>
          </a:xfrm>
          <a:prstGeom prst="rect">
            <a:avLst/>
          </a:prstGeom>
          <a:solidFill>
            <a:srgbClr val="003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52C14-B117-4B6A-B5B7-D28CEE0A477E}"/>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DEEF12E2-1188-4104-B6F4-61C70C76BE3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8" name="Picture 17">
            <a:extLst>
              <a:ext uri="{FF2B5EF4-FFF2-40B4-BE49-F238E27FC236}">
                <a16:creationId xmlns:a16="http://schemas.microsoft.com/office/drawing/2014/main" id="{7A096A9F-077D-4615-A828-8354896D17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9"/>
            <a:ext cx="12192000" cy="6856781"/>
          </a:xfrm>
          <a:prstGeom prst="rect">
            <a:avLst/>
          </a:prstGeom>
        </p:spPr>
      </p:pic>
    </p:spTree>
    <p:extLst>
      <p:ext uri="{BB962C8B-B14F-4D97-AF65-F5344CB8AC3E}">
        <p14:creationId xmlns:p14="http://schemas.microsoft.com/office/powerpoint/2010/main" val="1320094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Chapter Header 2">
    <p:bg>
      <p:bgPr>
        <a:solidFill>
          <a:srgbClr val="4B4F54"/>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B25D51-F19F-4CE7-B7AC-E999C41F8B9E}"/>
              </a:ext>
            </a:extLst>
          </p:cNvPr>
          <p:cNvSpPr/>
          <p:nvPr userDrawn="1"/>
        </p:nvSpPr>
        <p:spPr>
          <a:xfrm>
            <a:off x="0" y="6315075"/>
            <a:ext cx="12192000" cy="542925"/>
          </a:xfrm>
          <a:prstGeom prst="rect">
            <a:avLst/>
          </a:prstGeom>
          <a:solidFill>
            <a:srgbClr val="4B4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52C14-B117-4B6A-B5B7-D28CEE0A477E}"/>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DEEF12E2-1188-4104-B6F4-61C70C76BE3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9" name="Picture 8">
            <a:extLst>
              <a:ext uri="{FF2B5EF4-FFF2-40B4-BE49-F238E27FC236}">
                <a16:creationId xmlns:a16="http://schemas.microsoft.com/office/drawing/2014/main" id="{FFDCBE1B-86D2-4410-8FBC-F05C8C7332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9"/>
            <a:ext cx="12192000" cy="6856781"/>
          </a:xfrm>
          <a:prstGeom prst="rect">
            <a:avLst/>
          </a:prstGeom>
        </p:spPr>
      </p:pic>
    </p:spTree>
    <p:extLst>
      <p:ext uri="{BB962C8B-B14F-4D97-AF65-F5344CB8AC3E}">
        <p14:creationId xmlns:p14="http://schemas.microsoft.com/office/powerpoint/2010/main" val="3829772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2C213B-DB5E-4469-A99D-BB17CABBF7F5}"/>
              </a:ext>
            </a:extLst>
          </p:cNvPr>
          <p:cNvSpPr>
            <a:spLocks noGrp="1"/>
          </p:cNvSpPr>
          <p:nvPr>
            <p:ph sz="half" idx="1"/>
          </p:nvPr>
        </p:nvSpPr>
        <p:spPr>
          <a:xfrm>
            <a:off x="838200" y="1438183"/>
            <a:ext cx="5181600" cy="47326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CD4D25-9E0E-44B0-8F0B-C3383C759860}"/>
              </a:ext>
            </a:extLst>
          </p:cNvPr>
          <p:cNvSpPr>
            <a:spLocks noGrp="1"/>
          </p:cNvSpPr>
          <p:nvPr>
            <p:ph sz="half" idx="2"/>
          </p:nvPr>
        </p:nvSpPr>
        <p:spPr>
          <a:xfrm>
            <a:off x="6172200" y="1438183"/>
            <a:ext cx="5181600" cy="47326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FCF581FC-62D6-44BD-9151-3F346B81E6A0}"/>
              </a:ext>
            </a:extLst>
          </p:cNvPr>
          <p:cNvSpPr>
            <a:spLocks noGrp="1"/>
          </p:cNvSpPr>
          <p:nvPr>
            <p:ph type="title"/>
          </p:nvPr>
        </p:nvSpPr>
        <p:spPr>
          <a:xfrm>
            <a:off x="838200" y="187569"/>
            <a:ext cx="10515600" cy="1004835"/>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056688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BD423-09B2-4C42-B732-128322953E6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5186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05A85-D3EC-4895-8D0A-34D9ACD73E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7D9953-D6A4-4AA9-84B0-34154A2C2A6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9132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F6F270-D390-472E-9A62-FB78246660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7667E1-94B4-4267-AF34-15C951C7CF7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3469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F108D4-2D86-4CB2-8C96-248A8764E836}"/>
              </a:ext>
            </a:extLst>
          </p:cNvPr>
          <p:cNvSpPr/>
          <p:nvPr userDrawn="1"/>
        </p:nvSpPr>
        <p:spPr>
          <a:xfrm>
            <a:off x="0" y="6315075"/>
            <a:ext cx="12191999" cy="542925"/>
          </a:xfrm>
          <a:prstGeom prst="rect">
            <a:avLst/>
          </a:prstGeom>
          <a:solidFill>
            <a:srgbClr val="003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A2FF6B67-EDA8-44EE-9FC5-6E69F1C2B201}"/>
              </a:ext>
            </a:extLst>
          </p:cNvPr>
          <p:cNvSpPr>
            <a:spLocks noGrp="1"/>
          </p:cNvSpPr>
          <p:nvPr>
            <p:ph type="title"/>
          </p:nvPr>
        </p:nvSpPr>
        <p:spPr>
          <a:xfrm>
            <a:off x="838200" y="187569"/>
            <a:ext cx="10515600" cy="100483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2B11A14-026E-4B72-9B8C-981C5EE70D02}"/>
              </a:ext>
            </a:extLst>
          </p:cNvPr>
          <p:cNvSpPr>
            <a:spLocks noGrp="1"/>
          </p:cNvSpPr>
          <p:nvPr>
            <p:ph type="body" idx="1"/>
          </p:nvPr>
        </p:nvSpPr>
        <p:spPr>
          <a:xfrm>
            <a:off x="838200" y="1438183"/>
            <a:ext cx="10515600" cy="473878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05CFB029-FED2-46FF-B206-6665EE5B314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88587" y="6369746"/>
            <a:ext cx="1068334" cy="445139"/>
          </a:xfrm>
          <a:prstGeom prst="rect">
            <a:avLst/>
          </a:prstGeom>
        </p:spPr>
      </p:pic>
      <p:sp>
        <p:nvSpPr>
          <p:cNvPr id="4" name="TextBox 3">
            <a:extLst>
              <a:ext uri="{FF2B5EF4-FFF2-40B4-BE49-F238E27FC236}">
                <a16:creationId xmlns:a16="http://schemas.microsoft.com/office/drawing/2014/main" id="{91871FBD-B970-4395-AEAB-716180F34F15}"/>
              </a:ext>
            </a:extLst>
          </p:cNvPr>
          <p:cNvSpPr txBox="1"/>
          <p:nvPr userDrawn="1"/>
        </p:nvSpPr>
        <p:spPr>
          <a:xfrm>
            <a:off x="10231513" y="6397886"/>
            <a:ext cx="914400" cy="377301"/>
          </a:xfrm>
          <a:prstGeom prst="rect">
            <a:avLst/>
          </a:prstGeom>
        </p:spPr>
        <p:txBody>
          <a:bodyPr vert="horz" wrap="none" lIns="91440" tIns="45720" rIns="91440" bIns="45720" rtlCol="0" anchor="ctr">
            <a:normAutofit/>
          </a:bodyPr>
          <a:lstStyle/>
          <a:p>
            <a:pPr algn="l"/>
            <a:r>
              <a:rPr lang="en-US" sz="1400" dirty="0">
                <a:solidFill>
                  <a:schemeClr val="bg1"/>
                </a:solidFill>
              </a:rPr>
              <a:t>#CSUNATC18 </a:t>
            </a:r>
          </a:p>
        </p:txBody>
      </p:sp>
    </p:spTree>
    <p:extLst>
      <p:ext uri="{BB962C8B-B14F-4D97-AF65-F5344CB8AC3E}">
        <p14:creationId xmlns:p14="http://schemas.microsoft.com/office/powerpoint/2010/main" val="4154586343"/>
      </p:ext>
    </p:extLst>
  </p:cSld>
  <p:clrMap bg1="lt1" tx1="dk1" bg2="lt2" tx2="dk2" accent1="accent1" accent2="accent2" accent3="accent3" accent4="accent4" accent5="accent5" accent6="accent6" hlink="hlink" folHlink="folHlink"/>
  <p:sldLayoutIdLst>
    <p:sldLayoutId id="2147483676" r:id="rId1"/>
    <p:sldLayoutId id="2147483650" r:id="rId2"/>
    <p:sldLayoutId id="2147483667" r:id="rId3"/>
    <p:sldLayoutId id="2147483675" r:id="rId4"/>
    <p:sldLayoutId id="2147483674" r:id="rId5"/>
    <p:sldLayoutId id="2147483652" r:id="rId6"/>
    <p:sldLayoutId id="2147483654" r:id="rId7"/>
    <p:sldLayoutId id="2147483658" r:id="rId8"/>
    <p:sldLayoutId id="2147483659" r:id="rId9"/>
    <p:sldLayoutId id="2147483677" r:id="rId10"/>
    <p:sldLayoutId id="2147483678" r:id="rId11"/>
  </p:sldLayoutIdLst>
  <p:txStyles>
    <p:titleStyle>
      <a:lvl1pPr algn="l" defTabSz="914400" rtl="0" eaLnBrk="1" latinLnBrk="0" hangingPunct="1">
        <a:lnSpc>
          <a:spcPct val="90000"/>
        </a:lnSpc>
        <a:spcBef>
          <a:spcPct val="0"/>
        </a:spcBef>
        <a:buNone/>
        <a:defRPr sz="4400" kern="1200">
          <a:solidFill>
            <a:srgbClr val="0077C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www.bankrate.com/banks/bny-mellon-national-association/934329/"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BADF0C-909F-42E3-96A3-63C6CE883BE6}"/>
              </a:ext>
            </a:extLst>
          </p:cNvPr>
          <p:cNvSpPr>
            <a:spLocks noGrp="1"/>
          </p:cNvSpPr>
          <p:nvPr>
            <p:ph type="ctrTitle"/>
          </p:nvPr>
        </p:nvSpPr>
        <p:spPr/>
        <p:txBody>
          <a:bodyPr/>
          <a:lstStyle/>
          <a:p>
            <a:r>
              <a:rPr lang="en-US" dirty="0"/>
              <a:t>Accessibility Trends</a:t>
            </a:r>
          </a:p>
        </p:txBody>
      </p:sp>
      <p:sp>
        <p:nvSpPr>
          <p:cNvPr id="5" name="Subtitle 4">
            <a:extLst>
              <a:ext uri="{FF2B5EF4-FFF2-40B4-BE49-F238E27FC236}">
                <a16:creationId xmlns:a16="http://schemas.microsoft.com/office/drawing/2014/main" id="{38480145-8CE7-4228-9956-FB3E81354D12}"/>
              </a:ext>
            </a:extLst>
          </p:cNvPr>
          <p:cNvSpPr>
            <a:spLocks noGrp="1"/>
          </p:cNvSpPr>
          <p:nvPr>
            <p:ph type="subTitle" idx="1"/>
          </p:nvPr>
        </p:nvSpPr>
        <p:spPr/>
        <p:txBody>
          <a:bodyPr/>
          <a:lstStyle/>
          <a:p>
            <a:r>
              <a:rPr lang="en-US" dirty="0"/>
              <a:t>Presented by: </a:t>
            </a:r>
            <a:r>
              <a:rPr lang="en-US" dirty="0" err="1"/>
              <a:t>Preety</a:t>
            </a:r>
            <a:r>
              <a:rPr lang="en-US" dirty="0"/>
              <a:t> Kumar, CEO, Deque Systems, Inc.</a:t>
            </a:r>
          </a:p>
          <a:p>
            <a:r>
              <a:rPr lang="en-US" dirty="0"/>
              <a:t>#CSUNATC18 </a:t>
            </a:r>
          </a:p>
        </p:txBody>
      </p:sp>
      <p:sp>
        <p:nvSpPr>
          <p:cNvPr id="7" name="TextBox 6">
            <a:extLst>
              <a:ext uri="{FF2B5EF4-FFF2-40B4-BE49-F238E27FC236}">
                <a16:creationId xmlns:a16="http://schemas.microsoft.com/office/drawing/2014/main" id="{F7FC4D11-C17A-48BD-947B-84DDAF692258}"/>
              </a:ext>
            </a:extLst>
          </p:cNvPr>
          <p:cNvSpPr txBox="1"/>
          <p:nvPr/>
        </p:nvSpPr>
        <p:spPr>
          <a:xfrm>
            <a:off x="699052" y="5791200"/>
            <a:ext cx="914400" cy="914400"/>
          </a:xfrm>
          <a:prstGeom prst="rect">
            <a:avLst/>
          </a:prstGeom>
        </p:spPr>
        <p:txBody>
          <a:bodyPr vert="horz" wrap="none" lIns="91440" tIns="45720" rIns="91440" bIns="45720" rtlCol="0" anchor="ctr">
            <a:normAutofit/>
          </a:bodyPr>
          <a:lstStyle/>
          <a:p>
            <a:pPr algn="ctr"/>
            <a:r>
              <a:rPr lang="en-US" sz="1200" dirty="0">
                <a:solidFill>
                  <a:schemeClr val="bg1"/>
                </a:solidFill>
              </a:rPr>
              <a:t>WCAG</a:t>
            </a:r>
          </a:p>
        </p:txBody>
      </p:sp>
      <p:sp>
        <p:nvSpPr>
          <p:cNvPr id="8" name="TextBox 7">
            <a:extLst>
              <a:ext uri="{FF2B5EF4-FFF2-40B4-BE49-F238E27FC236}">
                <a16:creationId xmlns:a16="http://schemas.microsoft.com/office/drawing/2014/main" id="{3B038053-8A9A-4A3C-A6DA-228B05F6E48A}"/>
              </a:ext>
            </a:extLst>
          </p:cNvPr>
          <p:cNvSpPr txBox="1"/>
          <p:nvPr/>
        </p:nvSpPr>
        <p:spPr>
          <a:xfrm>
            <a:off x="7288695" y="5449956"/>
            <a:ext cx="914400" cy="914400"/>
          </a:xfrm>
          <a:prstGeom prst="rect">
            <a:avLst/>
          </a:prstGeom>
        </p:spPr>
        <p:txBody>
          <a:bodyPr vert="horz" wrap="none" lIns="91440" tIns="45720" rIns="91440" bIns="45720" rtlCol="0" anchor="ctr">
            <a:normAutofit/>
          </a:bodyPr>
          <a:lstStyle/>
          <a:p>
            <a:pPr algn="ctr"/>
            <a:r>
              <a:rPr lang="en-US" sz="1200" dirty="0">
                <a:solidFill>
                  <a:schemeClr val="bg1"/>
                </a:solidFill>
              </a:rPr>
              <a:t>ARIA</a:t>
            </a:r>
          </a:p>
        </p:txBody>
      </p:sp>
      <p:sp>
        <p:nvSpPr>
          <p:cNvPr id="9" name="TextBox 8">
            <a:extLst>
              <a:ext uri="{FF2B5EF4-FFF2-40B4-BE49-F238E27FC236}">
                <a16:creationId xmlns:a16="http://schemas.microsoft.com/office/drawing/2014/main" id="{3C09C240-1CC4-4346-B463-EB56D3C2D931}"/>
              </a:ext>
            </a:extLst>
          </p:cNvPr>
          <p:cNvSpPr txBox="1"/>
          <p:nvPr/>
        </p:nvSpPr>
        <p:spPr>
          <a:xfrm>
            <a:off x="8948530" y="5553693"/>
            <a:ext cx="914400" cy="914400"/>
          </a:xfrm>
          <a:prstGeom prst="rect">
            <a:avLst/>
          </a:prstGeom>
        </p:spPr>
        <p:txBody>
          <a:bodyPr vert="horz" wrap="none" lIns="91440" tIns="45720" rIns="91440" bIns="45720" rtlCol="0" anchor="ctr">
            <a:normAutofit/>
          </a:bodyPr>
          <a:lstStyle/>
          <a:p>
            <a:pPr algn="ctr"/>
            <a:r>
              <a:rPr lang="en-US" sz="1200" dirty="0">
                <a:solidFill>
                  <a:schemeClr val="bg1"/>
                </a:solidFill>
              </a:rPr>
              <a:t>ADA</a:t>
            </a:r>
          </a:p>
        </p:txBody>
      </p:sp>
      <p:sp>
        <p:nvSpPr>
          <p:cNvPr id="10" name="TextBox 9">
            <a:extLst>
              <a:ext uri="{FF2B5EF4-FFF2-40B4-BE49-F238E27FC236}">
                <a16:creationId xmlns:a16="http://schemas.microsoft.com/office/drawing/2014/main" id="{634A3E99-234F-4E9D-87D9-05D655C5DCAE}"/>
              </a:ext>
            </a:extLst>
          </p:cNvPr>
          <p:cNvSpPr txBox="1"/>
          <p:nvPr/>
        </p:nvSpPr>
        <p:spPr>
          <a:xfrm>
            <a:off x="9471991" y="3688055"/>
            <a:ext cx="914400" cy="914400"/>
          </a:xfrm>
          <a:prstGeom prst="rect">
            <a:avLst/>
          </a:prstGeom>
        </p:spPr>
        <p:txBody>
          <a:bodyPr vert="horz" wrap="none" lIns="91440" tIns="45720" rIns="91440" bIns="45720" rtlCol="0" anchor="ctr">
            <a:normAutofit/>
          </a:bodyPr>
          <a:lstStyle/>
          <a:p>
            <a:pPr algn="ctr"/>
            <a:r>
              <a:rPr lang="en-US" sz="1200" dirty="0">
                <a:solidFill>
                  <a:schemeClr val="bg1"/>
                </a:solidFill>
              </a:rPr>
              <a:t>508</a:t>
            </a:r>
          </a:p>
        </p:txBody>
      </p:sp>
      <p:sp>
        <p:nvSpPr>
          <p:cNvPr id="11" name="TextBox 10">
            <a:extLst>
              <a:ext uri="{FF2B5EF4-FFF2-40B4-BE49-F238E27FC236}">
                <a16:creationId xmlns:a16="http://schemas.microsoft.com/office/drawing/2014/main" id="{02839FF3-312B-4511-9F51-5FBF06646CFF}"/>
              </a:ext>
            </a:extLst>
          </p:cNvPr>
          <p:cNvSpPr txBox="1"/>
          <p:nvPr/>
        </p:nvSpPr>
        <p:spPr>
          <a:xfrm>
            <a:off x="11075504" y="4664165"/>
            <a:ext cx="914400" cy="914400"/>
          </a:xfrm>
          <a:prstGeom prst="rect">
            <a:avLst/>
          </a:prstGeom>
        </p:spPr>
        <p:txBody>
          <a:bodyPr vert="horz" wrap="none" lIns="91440" tIns="45720" rIns="91440" bIns="45720" rtlCol="0" anchor="ctr">
            <a:normAutofit/>
          </a:bodyPr>
          <a:lstStyle/>
          <a:p>
            <a:pPr algn="ctr"/>
            <a:r>
              <a:rPr lang="en-US" sz="1200" dirty="0">
                <a:solidFill>
                  <a:schemeClr val="bg1"/>
                </a:solidFill>
              </a:rPr>
              <a:t>AUDIT</a:t>
            </a:r>
          </a:p>
        </p:txBody>
      </p:sp>
      <p:pic>
        <p:nvPicPr>
          <p:cNvPr id="12" name="Picture 11" descr="Headshot of Preety Kumar">
            <a:extLst>
              <a:ext uri="{FF2B5EF4-FFF2-40B4-BE49-F238E27FC236}">
                <a16:creationId xmlns:a16="http://schemas.microsoft.com/office/drawing/2014/main" id="{27DD8F2F-116E-4269-9734-75DFFE09FB98}"/>
              </a:ext>
            </a:extLst>
          </p:cNvPr>
          <p:cNvPicPr>
            <a:picLocks noChangeAspect="1"/>
          </p:cNvPicPr>
          <p:nvPr/>
        </p:nvPicPr>
        <p:blipFill>
          <a:blip r:embed="rId2"/>
          <a:stretch>
            <a:fillRect/>
          </a:stretch>
        </p:blipFill>
        <p:spPr>
          <a:xfrm>
            <a:off x="9405730" y="573697"/>
            <a:ext cx="1590846" cy="1633231"/>
          </a:xfrm>
          <a:prstGeom prst="ellipse">
            <a:avLst/>
          </a:prstGeom>
          <a:ln w="44450">
            <a:solidFill>
              <a:schemeClr val="bg1">
                <a:alpha val="50000"/>
              </a:schemeClr>
            </a:solidFill>
          </a:ln>
        </p:spPr>
      </p:pic>
    </p:spTree>
    <p:extLst>
      <p:ext uri="{BB962C8B-B14F-4D97-AF65-F5344CB8AC3E}">
        <p14:creationId xmlns:p14="http://schemas.microsoft.com/office/powerpoint/2010/main" val="4142528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A11Y of FinServ Y over Y</a:t>
            </a:r>
            <a:endParaRPr lang="en-US" dirty="0"/>
          </a:p>
        </p:txBody>
      </p:sp>
      <p:graphicFrame>
        <p:nvGraphicFramePr>
          <p:cNvPr id="5" name="Table 4"/>
          <p:cNvGraphicFramePr>
            <a:graphicFrameLocks noGrp="1"/>
          </p:cNvGraphicFramePr>
          <p:nvPr>
            <p:extLst/>
          </p:nvPr>
        </p:nvGraphicFramePr>
        <p:xfrm>
          <a:off x="2184400" y="1442720"/>
          <a:ext cx="7884160" cy="3931920"/>
        </p:xfrm>
        <a:graphic>
          <a:graphicData uri="http://schemas.openxmlformats.org/drawingml/2006/table">
            <a:tbl>
              <a:tblPr firstRow="1" bandRow="1">
                <a:tableStyleId>{5C22544A-7EE6-4342-B048-85BDC9FD1C3A}</a:tableStyleId>
              </a:tblPr>
              <a:tblGrid>
                <a:gridCol w="1971040">
                  <a:extLst>
                    <a:ext uri="{9D8B030D-6E8A-4147-A177-3AD203B41FA5}">
                      <a16:colId xmlns:a16="http://schemas.microsoft.com/office/drawing/2014/main" val="20000"/>
                    </a:ext>
                  </a:extLst>
                </a:gridCol>
                <a:gridCol w="1971040">
                  <a:extLst>
                    <a:ext uri="{9D8B030D-6E8A-4147-A177-3AD203B41FA5}">
                      <a16:colId xmlns:a16="http://schemas.microsoft.com/office/drawing/2014/main" val="20001"/>
                    </a:ext>
                  </a:extLst>
                </a:gridCol>
                <a:gridCol w="1971040">
                  <a:extLst>
                    <a:ext uri="{9D8B030D-6E8A-4147-A177-3AD203B41FA5}">
                      <a16:colId xmlns:a16="http://schemas.microsoft.com/office/drawing/2014/main" val="20002"/>
                    </a:ext>
                  </a:extLst>
                </a:gridCol>
                <a:gridCol w="1971040">
                  <a:extLst>
                    <a:ext uri="{9D8B030D-6E8A-4147-A177-3AD203B41FA5}">
                      <a16:colId xmlns:a16="http://schemas.microsoft.com/office/drawing/2014/main" val="20003"/>
                    </a:ext>
                  </a:extLst>
                </a:gridCol>
              </a:tblGrid>
              <a:tr h="201760">
                <a:tc>
                  <a:txBody>
                    <a:bodyPr/>
                    <a:lstStyle/>
                    <a:p>
                      <a:pPr algn="ctr"/>
                      <a:r>
                        <a:rPr lang="en-US" dirty="0"/>
                        <a:t>Site Home Page</a:t>
                      </a:r>
                    </a:p>
                  </a:txBody>
                  <a:tcPr/>
                </a:tc>
                <a:tc>
                  <a:txBody>
                    <a:bodyPr/>
                    <a:lstStyle/>
                    <a:p>
                      <a:pPr algn="r"/>
                      <a:r>
                        <a:rPr lang="en-US" dirty="0"/>
                        <a:t>2016</a:t>
                      </a:r>
                    </a:p>
                  </a:txBody>
                  <a:tcPr/>
                </a:tc>
                <a:tc>
                  <a:txBody>
                    <a:bodyPr/>
                    <a:lstStyle/>
                    <a:p>
                      <a:pPr algn="r"/>
                      <a:r>
                        <a:rPr lang="en-US" dirty="0"/>
                        <a:t>2017</a:t>
                      </a:r>
                    </a:p>
                  </a:txBody>
                  <a:tcPr/>
                </a:tc>
                <a:tc>
                  <a:txBody>
                    <a:bodyPr/>
                    <a:lstStyle/>
                    <a:p>
                      <a:pPr algn="r"/>
                      <a:r>
                        <a:rPr lang="en-US" dirty="0"/>
                        <a:t>2018</a:t>
                      </a:r>
                    </a:p>
                  </a:txBody>
                  <a:tcPr/>
                </a:tc>
                <a:extLst>
                  <a:ext uri="{0D108BD9-81ED-4DB2-BD59-A6C34878D82A}">
                    <a16:rowId xmlns:a16="http://schemas.microsoft.com/office/drawing/2014/main" val="10000"/>
                  </a:ext>
                </a:extLst>
              </a:tr>
              <a:tr h="34824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effectLst/>
                        </a:rPr>
                        <a:t>JPMorgan Chase</a:t>
                      </a:r>
                    </a:p>
                  </a:txBody>
                  <a:tcPr/>
                </a:tc>
                <a:tc>
                  <a:txBody>
                    <a:bodyPr/>
                    <a:lstStyle/>
                    <a:p>
                      <a:pPr algn="r"/>
                      <a:r>
                        <a:rPr lang="en-US" dirty="0"/>
                        <a:t>2</a:t>
                      </a:r>
                    </a:p>
                  </a:txBody>
                  <a:tcPr/>
                </a:tc>
                <a:tc>
                  <a:txBody>
                    <a:bodyPr/>
                    <a:lstStyle/>
                    <a:p>
                      <a:pPr algn="r"/>
                      <a:r>
                        <a:rPr lang="en-US" dirty="0"/>
                        <a:t>16</a:t>
                      </a:r>
                    </a:p>
                  </a:txBody>
                  <a:tcPr/>
                </a:tc>
                <a:tc>
                  <a:txBody>
                    <a:bodyPr/>
                    <a:lstStyle/>
                    <a:p>
                      <a:pPr algn="r"/>
                      <a:r>
                        <a:rPr lang="en-US" dirty="0"/>
                        <a:t>1</a:t>
                      </a:r>
                    </a:p>
                  </a:txBody>
                  <a:tcPr/>
                </a:tc>
                <a:extLst>
                  <a:ext uri="{0D108BD9-81ED-4DB2-BD59-A6C34878D82A}">
                    <a16:rowId xmlns:a16="http://schemas.microsoft.com/office/drawing/2014/main" val="10001"/>
                  </a:ext>
                </a:extLst>
              </a:tr>
              <a:tr h="201760">
                <a:tc>
                  <a:txBody>
                    <a:bodyPr/>
                    <a:lstStyle/>
                    <a:p>
                      <a:r>
                        <a:rPr lang="en-US" dirty="0"/>
                        <a:t>Bank of America</a:t>
                      </a:r>
                    </a:p>
                  </a:txBody>
                  <a:tcPr/>
                </a:tc>
                <a:tc>
                  <a:txBody>
                    <a:bodyPr/>
                    <a:lstStyle/>
                    <a:p>
                      <a:pPr algn="r"/>
                      <a:r>
                        <a:rPr lang="en-US" dirty="0"/>
                        <a:t>3</a:t>
                      </a:r>
                    </a:p>
                  </a:txBody>
                  <a:tcPr/>
                </a:tc>
                <a:tc>
                  <a:txBody>
                    <a:bodyPr/>
                    <a:lstStyle/>
                    <a:p>
                      <a:pPr algn="r"/>
                      <a:r>
                        <a:rPr lang="en-US" dirty="0"/>
                        <a:t>5</a:t>
                      </a:r>
                    </a:p>
                  </a:txBody>
                  <a:tcPr/>
                </a:tc>
                <a:tc>
                  <a:txBody>
                    <a:bodyPr/>
                    <a:lstStyle/>
                    <a:p>
                      <a:pPr algn="r"/>
                      <a:r>
                        <a:rPr lang="en-US" dirty="0"/>
                        <a:t>10</a:t>
                      </a:r>
                    </a:p>
                  </a:txBody>
                  <a:tcPr/>
                </a:tc>
                <a:extLst>
                  <a:ext uri="{0D108BD9-81ED-4DB2-BD59-A6C34878D82A}">
                    <a16:rowId xmlns:a16="http://schemas.microsoft.com/office/drawing/2014/main" val="10002"/>
                  </a:ext>
                </a:extLst>
              </a:tr>
              <a:tr h="201760">
                <a:tc>
                  <a:txBody>
                    <a:bodyPr/>
                    <a:lstStyle/>
                    <a:p>
                      <a:r>
                        <a:rPr lang="en-US" dirty="0"/>
                        <a:t>Wells</a:t>
                      </a:r>
                      <a:r>
                        <a:rPr lang="en-US" baseline="0" dirty="0"/>
                        <a:t> Fargo</a:t>
                      </a:r>
                      <a:endParaRPr lang="en-US" dirty="0"/>
                    </a:p>
                  </a:txBody>
                  <a:tcPr/>
                </a:tc>
                <a:tc>
                  <a:txBody>
                    <a:bodyPr/>
                    <a:lstStyle/>
                    <a:p>
                      <a:pPr algn="r"/>
                      <a:r>
                        <a:rPr lang="en-US" dirty="0"/>
                        <a:t>4</a:t>
                      </a:r>
                    </a:p>
                  </a:txBody>
                  <a:tcPr/>
                </a:tc>
                <a:tc>
                  <a:txBody>
                    <a:bodyPr/>
                    <a:lstStyle/>
                    <a:p>
                      <a:pPr algn="r"/>
                      <a:r>
                        <a:rPr lang="en-US" dirty="0"/>
                        <a:t>8</a:t>
                      </a:r>
                    </a:p>
                  </a:txBody>
                  <a:tcPr/>
                </a:tc>
                <a:tc>
                  <a:txBody>
                    <a:bodyPr/>
                    <a:lstStyle/>
                    <a:p>
                      <a:pPr algn="r"/>
                      <a:r>
                        <a:rPr lang="en-US" dirty="0"/>
                        <a:t>1</a:t>
                      </a:r>
                    </a:p>
                  </a:txBody>
                  <a:tcPr/>
                </a:tc>
                <a:extLst>
                  <a:ext uri="{0D108BD9-81ED-4DB2-BD59-A6C34878D82A}">
                    <a16:rowId xmlns:a16="http://schemas.microsoft.com/office/drawing/2014/main" val="10003"/>
                  </a:ext>
                </a:extLst>
              </a:tr>
              <a:tr h="201760">
                <a:tc>
                  <a:txBody>
                    <a:bodyPr/>
                    <a:lstStyle/>
                    <a:p>
                      <a:r>
                        <a:rPr lang="en-US" dirty="0"/>
                        <a:t>Morgan Stanley</a:t>
                      </a:r>
                    </a:p>
                  </a:txBody>
                  <a:tcPr/>
                </a:tc>
                <a:tc>
                  <a:txBody>
                    <a:bodyPr/>
                    <a:lstStyle/>
                    <a:p>
                      <a:pPr algn="r"/>
                      <a:r>
                        <a:rPr lang="en-US" dirty="0"/>
                        <a:t>30</a:t>
                      </a:r>
                    </a:p>
                  </a:txBody>
                  <a:tcPr/>
                </a:tc>
                <a:tc>
                  <a:txBody>
                    <a:bodyPr/>
                    <a:lstStyle/>
                    <a:p>
                      <a:pPr algn="r"/>
                      <a:r>
                        <a:rPr lang="en-US" dirty="0"/>
                        <a:t>2</a:t>
                      </a:r>
                    </a:p>
                  </a:txBody>
                  <a:tcPr/>
                </a:tc>
                <a:tc>
                  <a:txBody>
                    <a:bodyPr/>
                    <a:lstStyle/>
                    <a:p>
                      <a:pPr algn="r"/>
                      <a:r>
                        <a:rPr lang="en-US" dirty="0"/>
                        <a:t>41</a:t>
                      </a:r>
                    </a:p>
                  </a:txBody>
                  <a:tcPr/>
                </a:tc>
                <a:extLst>
                  <a:ext uri="{0D108BD9-81ED-4DB2-BD59-A6C34878D82A}">
                    <a16:rowId xmlns:a16="http://schemas.microsoft.com/office/drawing/2014/main" val="10004"/>
                  </a:ext>
                </a:extLst>
              </a:tr>
              <a:tr h="201760">
                <a:tc>
                  <a:txBody>
                    <a:bodyPr/>
                    <a:lstStyle/>
                    <a:p>
                      <a:r>
                        <a:rPr lang="en-US" dirty="0"/>
                        <a:t>Capital One</a:t>
                      </a:r>
                    </a:p>
                  </a:txBody>
                  <a:tcPr/>
                </a:tc>
                <a:tc>
                  <a:txBody>
                    <a:bodyPr/>
                    <a:lstStyle/>
                    <a:p>
                      <a:pPr algn="r"/>
                      <a:r>
                        <a:rPr lang="en-US" dirty="0"/>
                        <a:t>0</a:t>
                      </a:r>
                    </a:p>
                  </a:txBody>
                  <a:tcPr/>
                </a:tc>
                <a:tc>
                  <a:txBody>
                    <a:bodyPr/>
                    <a:lstStyle/>
                    <a:p>
                      <a:pPr algn="r"/>
                      <a:r>
                        <a:rPr lang="en-US" dirty="0"/>
                        <a:t>10</a:t>
                      </a:r>
                    </a:p>
                  </a:txBody>
                  <a:tcPr/>
                </a:tc>
                <a:tc>
                  <a:txBody>
                    <a:bodyPr/>
                    <a:lstStyle/>
                    <a:p>
                      <a:pPr algn="r"/>
                      <a:r>
                        <a:rPr lang="en-US" dirty="0"/>
                        <a:t>8</a:t>
                      </a:r>
                    </a:p>
                  </a:txBody>
                  <a:tcPr/>
                </a:tc>
                <a:extLst>
                  <a:ext uri="{0D108BD9-81ED-4DB2-BD59-A6C34878D82A}">
                    <a16:rowId xmlns:a16="http://schemas.microsoft.com/office/drawing/2014/main" val="10005"/>
                  </a:ext>
                </a:extLst>
              </a:tr>
              <a:tr h="201760">
                <a:tc>
                  <a:txBody>
                    <a:bodyPr/>
                    <a:lstStyle/>
                    <a:p>
                      <a:r>
                        <a:rPr lang="en-US" dirty="0"/>
                        <a:t>American</a:t>
                      </a:r>
                      <a:r>
                        <a:rPr lang="en-US" baseline="0" dirty="0"/>
                        <a:t> Express</a:t>
                      </a:r>
                      <a:endParaRPr lang="en-US" dirty="0"/>
                    </a:p>
                  </a:txBody>
                  <a:tcPr/>
                </a:tc>
                <a:tc>
                  <a:txBody>
                    <a:bodyPr/>
                    <a:lstStyle/>
                    <a:p>
                      <a:pPr algn="r"/>
                      <a:r>
                        <a:rPr lang="en-US" dirty="0"/>
                        <a:t>5</a:t>
                      </a:r>
                    </a:p>
                  </a:txBody>
                  <a:tcPr/>
                </a:tc>
                <a:tc>
                  <a:txBody>
                    <a:bodyPr/>
                    <a:lstStyle/>
                    <a:p>
                      <a:pPr algn="r"/>
                      <a:r>
                        <a:rPr lang="en-US" dirty="0"/>
                        <a:t>30</a:t>
                      </a:r>
                    </a:p>
                  </a:txBody>
                  <a:tcPr/>
                </a:tc>
                <a:tc>
                  <a:txBody>
                    <a:bodyPr/>
                    <a:lstStyle/>
                    <a:p>
                      <a:pPr algn="r"/>
                      <a:r>
                        <a:rPr lang="en-US" dirty="0"/>
                        <a:t>16</a:t>
                      </a:r>
                    </a:p>
                  </a:txBody>
                  <a:tcPr/>
                </a:tc>
                <a:extLst>
                  <a:ext uri="{0D108BD9-81ED-4DB2-BD59-A6C34878D82A}">
                    <a16:rowId xmlns:a16="http://schemas.microsoft.com/office/drawing/2014/main" val="10006"/>
                  </a:ext>
                </a:extLst>
              </a:tr>
              <a:tr h="201760">
                <a:tc>
                  <a:txBody>
                    <a:bodyPr/>
                    <a:lstStyle/>
                    <a:p>
                      <a:r>
                        <a:rPr lang="en-US" dirty="0"/>
                        <a:t>Fidelity</a:t>
                      </a:r>
                    </a:p>
                  </a:txBody>
                  <a:tcPr/>
                </a:tc>
                <a:tc>
                  <a:txBody>
                    <a:bodyPr/>
                    <a:lstStyle/>
                    <a:p>
                      <a:pPr algn="r"/>
                      <a:r>
                        <a:rPr lang="en-US" dirty="0"/>
                        <a:t>5</a:t>
                      </a:r>
                    </a:p>
                  </a:txBody>
                  <a:tcPr/>
                </a:tc>
                <a:tc>
                  <a:txBody>
                    <a:bodyPr/>
                    <a:lstStyle/>
                    <a:p>
                      <a:pPr algn="r"/>
                      <a:r>
                        <a:rPr lang="en-US" dirty="0"/>
                        <a:t>5</a:t>
                      </a:r>
                    </a:p>
                  </a:txBody>
                  <a:tcPr/>
                </a:tc>
                <a:tc>
                  <a:txBody>
                    <a:bodyPr/>
                    <a:lstStyle/>
                    <a:p>
                      <a:pPr algn="r"/>
                      <a:r>
                        <a:rPr lang="en-US" dirty="0"/>
                        <a:t>43</a:t>
                      </a:r>
                    </a:p>
                  </a:txBody>
                  <a:tcPr/>
                </a:tc>
                <a:extLst>
                  <a:ext uri="{0D108BD9-81ED-4DB2-BD59-A6C34878D82A}">
                    <a16:rowId xmlns:a16="http://schemas.microsoft.com/office/drawing/2014/main" val="10007"/>
                  </a:ext>
                </a:extLst>
              </a:tr>
              <a:tr h="201760">
                <a:tc>
                  <a:txBody>
                    <a:bodyPr/>
                    <a:lstStyle/>
                    <a:p>
                      <a:r>
                        <a:rPr lang="en-US" dirty="0"/>
                        <a:t>Northwestern Mutual</a:t>
                      </a:r>
                    </a:p>
                  </a:txBody>
                  <a:tcPr/>
                </a:tc>
                <a:tc>
                  <a:txBody>
                    <a:bodyPr/>
                    <a:lstStyle/>
                    <a:p>
                      <a:pPr algn="r"/>
                      <a:r>
                        <a:rPr lang="en-US" dirty="0"/>
                        <a:t>9</a:t>
                      </a:r>
                    </a:p>
                  </a:txBody>
                  <a:tcPr/>
                </a:tc>
                <a:tc>
                  <a:txBody>
                    <a:bodyPr/>
                    <a:lstStyle/>
                    <a:p>
                      <a:pPr algn="r"/>
                      <a:r>
                        <a:rPr lang="en-US" dirty="0"/>
                        <a:t>8</a:t>
                      </a:r>
                    </a:p>
                  </a:txBody>
                  <a:tcPr/>
                </a:tc>
                <a:tc>
                  <a:txBody>
                    <a:bodyPr/>
                    <a:lstStyle/>
                    <a:p>
                      <a:pPr algn="r"/>
                      <a:r>
                        <a:rPr lang="en-US" dirty="0"/>
                        <a:t>14</a:t>
                      </a:r>
                    </a:p>
                  </a:txBody>
                  <a:tcPr/>
                </a:tc>
                <a:extLst>
                  <a:ext uri="{0D108BD9-81ED-4DB2-BD59-A6C34878D82A}">
                    <a16:rowId xmlns:a16="http://schemas.microsoft.com/office/drawing/2014/main" val="10008"/>
                  </a:ext>
                </a:extLst>
              </a:tr>
              <a:tr h="201760">
                <a:tc>
                  <a:txBody>
                    <a:bodyPr/>
                    <a:lstStyle/>
                    <a:p>
                      <a:r>
                        <a:rPr lang="en-US" dirty="0" err="1"/>
                        <a:t>Mastercard</a:t>
                      </a:r>
                      <a:endParaRPr lang="en-US" dirty="0"/>
                    </a:p>
                  </a:txBody>
                  <a:tcPr/>
                </a:tc>
                <a:tc>
                  <a:txBody>
                    <a:bodyPr/>
                    <a:lstStyle/>
                    <a:p>
                      <a:pPr algn="r"/>
                      <a:r>
                        <a:rPr lang="en-US" dirty="0"/>
                        <a:t>12</a:t>
                      </a:r>
                    </a:p>
                  </a:txBody>
                  <a:tcPr/>
                </a:tc>
                <a:tc>
                  <a:txBody>
                    <a:bodyPr/>
                    <a:lstStyle/>
                    <a:p>
                      <a:pPr algn="r"/>
                      <a:r>
                        <a:rPr lang="en-US" dirty="0"/>
                        <a:t>7</a:t>
                      </a:r>
                    </a:p>
                  </a:txBody>
                  <a:tcPr/>
                </a:tc>
                <a:tc>
                  <a:txBody>
                    <a:bodyPr/>
                    <a:lstStyle/>
                    <a:p>
                      <a:pPr algn="r"/>
                      <a:r>
                        <a:rPr lang="en-US" dirty="0"/>
                        <a:t>21</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30843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A11Y of Airlines Y over Y</a:t>
            </a:r>
            <a:endParaRPr lang="en-US" dirty="0"/>
          </a:p>
        </p:txBody>
      </p:sp>
      <p:graphicFrame>
        <p:nvGraphicFramePr>
          <p:cNvPr id="5" name="Table 4"/>
          <p:cNvGraphicFramePr>
            <a:graphicFrameLocks noGrp="1"/>
          </p:cNvGraphicFramePr>
          <p:nvPr/>
        </p:nvGraphicFramePr>
        <p:xfrm>
          <a:off x="2184400" y="1442720"/>
          <a:ext cx="7884160" cy="3657600"/>
        </p:xfrm>
        <a:graphic>
          <a:graphicData uri="http://schemas.openxmlformats.org/drawingml/2006/table">
            <a:tbl>
              <a:tblPr firstRow="1" bandRow="1">
                <a:tableStyleId>{5C22544A-7EE6-4342-B048-85BDC9FD1C3A}</a:tableStyleId>
              </a:tblPr>
              <a:tblGrid>
                <a:gridCol w="1971040">
                  <a:extLst>
                    <a:ext uri="{9D8B030D-6E8A-4147-A177-3AD203B41FA5}">
                      <a16:colId xmlns:a16="http://schemas.microsoft.com/office/drawing/2014/main" val="20000"/>
                    </a:ext>
                  </a:extLst>
                </a:gridCol>
                <a:gridCol w="1971040">
                  <a:extLst>
                    <a:ext uri="{9D8B030D-6E8A-4147-A177-3AD203B41FA5}">
                      <a16:colId xmlns:a16="http://schemas.microsoft.com/office/drawing/2014/main" val="20001"/>
                    </a:ext>
                  </a:extLst>
                </a:gridCol>
                <a:gridCol w="1971040">
                  <a:extLst>
                    <a:ext uri="{9D8B030D-6E8A-4147-A177-3AD203B41FA5}">
                      <a16:colId xmlns:a16="http://schemas.microsoft.com/office/drawing/2014/main" val="20002"/>
                    </a:ext>
                  </a:extLst>
                </a:gridCol>
                <a:gridCol w="1971040">
                  <a:extLst>
                    <a:ext uri="{9D8B030D-6E8A-4147-A177-3AD203B41FA5}">
                      <a16:colId xmlns:a16="http://schemas.microsoft.com/office/drawing/2014/main" val="20003"/>
                    </a:ext>
                  </a:extLst>
                </a:gridCol>
              </a:tblGrid>
              <a:tr h="201760">
                <a:tc>
                  <a:txBody>
                    <a:bodyPr/>
                    <a:lstStyle/>
                    <a:p>
                      <a:pPr algn="ctr"/>
                      <a:r>
                        <a:rPr lang="en-US" dirty="0"/>
                        <a:t>Site Home Page</a:t>
                      </a:r>
                    </a:p>
                  </a:txBody>
                  <a:tcPr/>
                </a:tc>
                <a:tc>
                  <a:txBody>
                    <a:bodyPr/>
                    <a:lstStyle/>
                    <a:p>
                      <a:pPr algn="r"/>
                      <a:r>
                        <a:rPr lang="en-US" dirty="0"/>
                        <a:t>2016</a:t>
                      </a:r>
                    </a:p>
                  </a:txBody>
                  <a:tcPr/>
                </a:tc>
                <a:tc>
                  <a:txBody>
                    <a:bodyPr/>
                    <a:lstStyle/>
                    <a:p>
                      <a:pPr algn="r"/>
                      <a:r>
                        <a:rPr lang="en-US" dirty="0"/>
                        <a:t>2017</a:t>
                      </a:r>
                    </a:p>
                  </a:txBody>
                  <a:tcPr/>
                </a:tc>
                <a:tc>
                  <a:txBody>
                    <a:bodyPr/>
                    <a:lstStyle/>
                    <a:p>
                      <a:pPr algn="r"/>
                      <a:r>
                        <a:rPr lang="en-US" dirty="0"/>
                        <a:t>2018</a:t>
                      </a:r>
                    </a:p>
                  </a:txBody>
                  <a:tcPr/>
                </a:tc>
                <a:extLst>
                  <a:ext uri="{0D108BD9-81ED-4DB2-BD59-A6C34878D82A}">
                    <a16:rowId xmlns:a16="http://schemas.microsoft.com/office/drawing/2014/main" val="10000"/>
                  </a:ext>
                </a:extLst>
              </a:tr>
              <a:tr h="34824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effectLst/>
                        </a:rPr>
                        <a:t>United</a:t>
                      </a:r>
                    </a:p>
                  </a:txBody>
                  <a:tcPr/>
                </a:tc>
                <a:tc>
                  <a:txBody>
                    <a:bodyPr/>
                    <a:lstStyle/>
                    <a:p>
                      <a:pPr algn="r"/>
                      <a:r>
                        <a:rPr lang="en-US" dirty="0"/>
                        <a:t>1</a:t>
                      </a:r>
                    </a:p>
                  </a:txBody>
                  <a:tcPr/>
                </a:tc>
                <a:tc>
                  <a:txBody>
                    <a:bodyPr/>
                    <a:lstStyle/>
                    <a:p>
                      <a:pPr algn="r"/>
                      <a:r>
                        <a:rPr lang="en-US" dirty="0"/>
                        <a:t>7</a:t>
                      </a:r>
                    </a:p>
                  </a:txBody>
                  <a:tcPr/>
                </a:tc>
                <a:tc>
                  <a:txBody>
                    <a:bodyPr/>
                    <a:lstStyle/>
                    <a:p>
                      <a:pPr algn="r"/>
                      <a:r>
                        <a:rPr lang="en-US" dirty="0"/>
                        <a:t>6</a:t>
                      </a:r>
                    </a:p>
                  </a:txBody>
                  <a:tcPr/>
                </a:tc>
                <a:extLst>
                  <a:ext uri="{0D108BD9-81ED-4DB2-BD59-A6C34878D82A}">
                    <a16:rowId xmlns:a16="http://schemas.microsoft.com/office/drawing/2014/main" val="10001"/>
                  </a:ext>
                </a:extLst>
              </a:tr>
              <a:tr h="201760">
                <a:tc>
                  <a:txBody>
                    <a:bodyPr/>
                    <a:lstStyle/>
                    <a:p>
                      <a:r>
                        <a:rPr lang="en-US" dirty="0"/>
                        <a:t>Delta</a:t>
                      </a:r>
                    </a:p>
                  </a:txBody>
                  <a:tcPr/>
                </a:tc>
                <a:tc>
                  <a:txBody>
                    <a:bodyPr/>
                    <a:lstStyle/>
                    <a:p>
                      <a:pPr algn="r"/>
                      <a:r>
                        <a:rPr lang="en-US" dirty="0"/>
                        <a:t>3</a:t>
                      </a:r>
                    </a:p>
                  </a:txBody>
                  <a:tcPr/>
                </a:tc>
                <a:tc>
                  <a:txBody>
                    <a:bodyPr/>
                    <a:lstStyle/>
                    <a:p>
                      <a:pPr algn="r"/>
                      <a:r>
                        <a:rPr lang="en-US" dirty="0"/>
                        <a:t>7</a:t>
                      </a:r>
                    </a:p>
                  </a:txBody>
                  <a:tcPr/>
                </a:tc>
                <a:tc>
                  <a:txBody>
                    <a:bodyPr/>
                    <a:lstStyle/>
                    <a:p>
                      <a:pPr algn="r"/>
                      <a:r>
                        <a:rPr lang="en-US" dirty="0"/>
                        <a:t>8</a:t>
                      </a:r>
                    </a:p>
                  </a:txBody>
                  <a:tcPr/>
                </a:tc>
                <a:extLst>
                  <a:ext uri="{0D108BD9-81ED-4DB2-BD59-A6C34878D82A}">
                    <a16:rowId xmlns:a16="http://schemas.microsoft.com/office/drawing/2014/main" val="10002"/>
                  </a:ext>
                </a:extLst>
              </a:tr>
              <a:tr h="201760">
                <a:tc>
                  <a:txBody>
                    <a:bodyPr/>
                    <a:lstStyle/>
                    <a:p>
                      <a:r>
                        <a:rPr lang="en-US" dirty="0"/>
                        <a:t>American</a:t>
                      </a:r>
                    </a:p>
                  </a:txBody>
                  <a:tcPr/>
                </a:tc>
                <a:tc>
                  <a:txBody>
                    <a:bodyPr/>
                    <a:lstStyle/>
                    <a:p>
                      <a:pPr algn="r"/>
                      <a:r>
                        <a:rPr lang="en-US" dirty="0"/>
                        <a:t>3</a:t>
                      </a:r>
                    </a:p>
                  </a:txBody>
                  <a:tcPr/>
                </a:tc>
                <a:tc>
                  <a:txBody>
                    <a:bodyPr/>
                    <a:lstStyle/>
                    <a:p>
                      <a:pPr algn="r"/>
                      <a:r>
                        <a:rPr lang="en-US" dirty="0"/>
                        <a:t>1</a:t>
                      </a:r>
                    </a:p>
                  </a:txBody>
                  <a:tcPr/>
                </a:tc>
                <a:tc>
                  <a:txBody>
                    <a:bodyPr/>
                    <a:lstStyle/>
                    <a:p>
                      <a:pPr algn="r"/>
                      <a:r>
                        <a:rPr lang="en-US" dirty="0"/>
                        <a:t>6</a:t>
                      </a:r>
                    </a:p>
                  </a:txBody>
                  <a:tcPr/>
                </a:tc>
                <a:extLst>
                  <a:ext uri="{0D108BD9-81ED-4DB2-BD59-A6C34878D82A}">
                    <a16:rowId xmlns:a16="http://schemas.microsoft.com/office/drawing/2014/main" val="10003"/>
                  </a:ext>
                </a:extLst>
              </a:tr>
              <a:tr h="201760">
                <a:tc>
                  <a:txBody>
                    <a:bodyPr/>
                    <a:lstStyle/>
                    <a:p>
                      <a:r>
                        <a:rPr lang="en-US" dirty="0"/>
                        <a:t>Southwest</a:t>
                      </a:r>
                    </a:p>
                  </a:txBody>
                  <a:tcPr/>
                </a:tc>
                <a:tc>
                  <a:txBody>
                    <a:bodyPr/>
                    <a:lstStyle/>
                    <a:p>
                      <a:pPr algn="r"/>
                      <a:r>
                        <a:rPr lang="en-US" dirty="0"/>
                        <a:t>2</a:t>
                      </a:r>
                    </a:p>
                  </a:txBody>
                  <a:tcPr/>
                </a:tc>
                <a:tc>
                  <a:txBody>
                    <a:bodyPr/>
                    <a:lstStyle/>
                    <a:p>
                      <a:pPr algn="r"/>
                      <a:r>
                        <a:rPr lang="en-US" dirty="0"/>
                        <a:t>0</a:t>
                      </a:r>
                    </a:p>
                  </a:txBody>
                  <a:tcPr/>
                </a:tc>
                <a:tc>
                  <a:txBody>
                    <a:bodyPr/>
                    <a:lstStyle/>
                    <a:p>
                      <a:pPr algn="r"/>
                      <a:r>
                        <a:rPr lang="en-US" dirty="0"/>
                        <a:t>4</a:t>
                      </a:r>
                    </a:p>
                  </a:txBody>
                  <a:tcPr/>
                </a:tc>
                <a:extLst>
                  <a:ext uri="{0D108BD9-81ED-4DB2-BD59-A6C34878D82A}">
                    <a16:rowId xmlns:a16="http://schemas.microsoft.com/office/drawing/2014/main" val="10004"/>
                  </a:ext>
                </a:extLst>
              </a:tr>
              <a:tr h="201760">
                <a:tc>
                  <a:txBody>
                    <a:bodyPr/>
                    <a:lstStyle/>
                    <a:p>
                      <a:r>
                        <a:rPr lang="en-US" dirty="0"/>
                        <a:t>Air Canada</a:t>
                      </a:r>
                    </a:p>
                  </a:txBody>
                  <a:tcPr/>
                </a:tc>
                <a:tc>
                  <a:txBody>
                    <a:bodyPr/>
                    <a:lstStyle/>
                    <a:p>
                      <a:pPr algn="r"/>
                      <a:r>
                        <a:rPr lang="en-US" dirty="0"/>
                        <a:t>3</a:t>
                      </a:r>
                    </a:p>
                  </a:txBody>
                  <a:tcPr/>
                </a:tc>
                <a:tc>
                  <a:txBody>
                    <a:bodyPr/>
                    <a:lstStyle/>
                    <a:p>
                      <a:pPr algn="r"/>
                      <a:r>
                        <a:rPr lang="en-US" dirty="0"/>
                        <a:t>11</a:t>
                      </a:r>
                    </a:p>
                  </a:txBody>
                  <a:tcPr/>
                </a:tc>
                <a:tc>
                  <a:txBody>
                    <a:bodyPr/>
                    <a:lstStyle/>
                    <a:p>
                      <a:pPr algn="r"/>
                      <a:r>
                        <a:rPr lang="en-US" dirty="0"/>
                        <a:t>68</a:t>
                      </a:r>
                    </a:p>
                  </a:txBody>
                  <a:tcPr/>
                </a:tc>
                <a:extLst>
                  <a:ext uri="{0D108BD9-81ED-4DB2-BD59-A6C34878D82A}">
                    <a16:rowId xmlns:a16="http://schemas.microsoft.com/office/drawing/2014/main" val="10005"/>
                  </a:ext>
                </a:extLst>
              </a:tr>
              <a:tr h="201760">
                <a:tc>
                  <a:txBody>
                    <a:bodyPr/>
                    <a:lstStyle/>
                    <a:p>
                      <a:r>
                        <a:rPr lang="en-US" dirty="0"/>
                        <a:t>Alaska</a:t>
                      </a:r>
                      <a:r>
                        <a:rPr lang="en-US" baseline="0" dirty="0"/>
                        <a:t> Airlines</a:t>
                      </a:r>
                      <a:endParaRPr lang="en-US" dirty="0"/>
                    </a:p>
                  </a:txBody>
                  <a:tcPr/>
                </a:tc>
                <a:tc>
                  <a:txBody>
                    <a:bodyPr/>
                    <a:lstStyle/>
                    <a:p>
                      <a:pPr algn="r"/>
                      <a:r>
                        <a:rPr lang="en-US" dirty="0"/>
                        <a:t>4</a:t>
                      </a:r>
                    </a:p>
                  </a:txBody>
                  <a:tcPr/>
                </a:tc>
                <a:tc>
                  <a:txBody>
                    <a:bodyPr/>
                    <a:lstStyle/>
                    <a:p>
                      <a:pPr algn="r"/>
                      <a:r>
                        <a:rPr lang="en-US" dirty="0"/>
                        <a:t>6</a:t>
                      </a:r>
                    </a:p>
                  </a:txBody>
                  <a:tcPr/>
                </a:tc>
                <a:tc>
                  <a:txBody>
                    <a:bodyPr/>
                    <a:lstStyle/>
                    <a:p>
                      <a:pPr algn="r"/>
                      <a:r>
                        <a:rPr lang="en-US" dirty="0"/>
                        <a:t>6</a:t>
                      </a:r>
                    </a:p>
                  </a:txBody>
                  <a:tcPr/>
                </a:tc>
                <a:extLst>
                  <a:ext uri="{0D108BD9-81ED-4DB2-BD59-A6C34878D82A}">
                    <a16:rowId xmlns:a16="http://schemas.microsoft.com/office/drawing/2014/main" val="10006"/>
                  </a:ext>
                </a:extLst>
              </a:tr>
              <a:tr h="201760">
                <a:tc>
                  <a:txBody>
                    <a:bodyPr/>
                    <a:lstStyle/>
                    <a:p>
                      <a:r>
                        <a:rPr lang="en-US" dirty="0" err="1"/>
                        <a:t>Westjet</a:t>
                      </a:r>
                      <a:endParaRPr lang="en-US" dirty="0"/>
                    </a:p>
                  </a:txBody>
                  <a:tcPr/>
                </a:tc>
                <a:tc>
                  <a:txBody>
                    <a:bodyPr/>
                    <a:lstStyle/>
                    <a:p>
                      <a:pPr algn="r"/>
                      <a:r>
                        <a:rPr lang="en-US" dirty="0"/>
                        <a:t>44</a:t>
                      </a:r>
                    </a:p>
                  </a:txBody>
                  <a:tcPr/>
                </a:tc>
                <a:tc>
                  <a:txBody>
                    <a:bodyPr/>
                    <a:lstStyle/>
                    <a:p>
                      <a:pPr algn="r"/>
                      <a:r>
                        <a:rPr lang="en-US" dirty="0"/>
                        <a:t>22</a:t>
                      </a:r>
                    </a:p>
                  </a:txBody>
                  <a:tcPr/>
                </a:tc>
                <a:tc>
                  <a:txBody>
                    <a:bodyPr/>
                    <a:lstStyle/>
                    <a:p>
                      <a:pPr algn="r"/>
                      <a:r>
                        <a:rPr lang="en-US" dirty="0"/>
                        <a:t>24</a:t>
                      </a:r>
                    </a:p>
                  </a:txBody>
                  <a:tcPr/>
                </a:tc>
                <a:extLst>
                  <a:ext uri="{0D108BD9-81ED-4DB2-BD59-A6C34878D82A}">
                    <a16:rowId xmlns:a16="http://schemas.microsoft.com/office/drawing/2014/main" val="10007"/>
                  </a:ext>
                </a:extLst>
              </a:tr>
              <a:tr h="365760">
                <a:tc>
                  <a:txBody>
                    <a:bodyPr/>
                    <a:lstStyle/>
                    <a:p>
                      <a:r>
                        <a:rPr lang="en-US" dirty="0" err="1"/>
                        <a:t>Jetblue</a:t>
                      </a:r>
                      <a:endParaRPr lang="en-US" dirty="0"/>
                    </a:p>
                  </a:txBody>
                  <a:tcPr/>
                </a:tc>
                <a:tc>
                  <a:txBody>
                    <a:bodyPr/>
                    <a:lstStyle/>
                    <a:p>
                      <a:pPr algn="r"/>
                      <a:r>
                        <a:rPr lang="en-US" dirty="0"/>
                        <a:t>56</a:t>
                      </a:r>
                    </a:p>
                  </a:txBody>
                  <a:tcPr/>
                </a:tc>
                <a:tc>
                  <a:txBody>
                    <a:bodyPr/>
                    <a:lstStyle/>
                    <a:p>
                      <a:pPr algn="r"/>
                      <a:r>
                        <a:rPr lang="en-US" dirty="0"/>
                        <a:t>6</a:t>
                      </a:r>
                    </a:p>
                  </a:txBody>
                  <a:tcPr/>
                </a:tc>
                <a:tc>
                  <a:txBody>
                    <a:bodyPr/>
                    <a:lstStyle/>
                    <a:p>
                      <a:pPr algn="r"/>
                      <a:r>
                        <a:rPr lang="en-US" dirty="0"/>
                        <a:t>4</a:t>
                      </a:r>
                    </a:p>
                  </a:txBody>
                  <a:tcPr/>
                </a:tc>
                <a:extLst>
                  <a:ext uri="{0D108BD9-81ED-4DB2-BD59-A6C34878D82A}">
                    <a16:rowId xmlns:a16="http://schemas.microsoft.com/office/drawing/2014/main" val="10008"/>
                  </a:ext>
                </a:extLst>
              </a:tr>
              <a:tr h="201760">
                <a:tc>
                  <a:txBody>
                    <a:bodyPr/>
                    <a:lstStyle/>
                    <a:p>
                      <a:r>
                        <a:rPr lang="en-US" dirty="0" err="1"/>
                        <a:t>AeroMexico</a:t>
                      </a:r>
                      <a:endParaRPr lang="en-US" dirty="0"/>
                    </a:p>
                  </a:txBody>
                  <a:tcPr/>
                </a:tc>
                <a:tc>
                  <a:txBody>
                    <a:bodyPr/>
                    <a:lstStyle/>
                    <a:p>
                      <a:pPr algn="r"/>
                      <a:r>
                        <a:rPr lang="en-US" dirty="0"/>
                        <a:t>112</a:t>
                      </a:r>
                    </a:p>
                  </a:txBody>
                  <a:tcPr/>
                </a:tc>
                <a:tc>
                  <a:txBody>
                    <a:bodyPr/>
                    <a:lstStyle/>
                    <a:p>
                      <a:pPr algn="r"/>
                      <a:r>
                        <a:rPr lang="en-US" dirty="0"/>
                        <a:t>48</a:t>
                      </a:r>
                    </a:p>
                  </a:txBody>
                  <a:tcPr/>
                </a:tc>
                <a:tc>
                  <a:txBody>
                    <a:bodyPr/>
                    <a:lstStyle/>
                    <a:p>
                      <a:pPr algn="r"/>
                      <a:r>
                        <a:rPr lang="en-US" dirty="0"/>
                        <a:t>10</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735391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A11Y of Healthcare Y over Y</a:t>
            </a:r>
            <a:endParaRPr lang="en-US" dirty="0"/>
          </a:p>
        </p:txBody>
      </p:sp>
      <p:graphicFrame>
        <p:nvGraphicFramePr>
          <p:cNvPr id="5" name="Table 4"/>
          <p:cNvGraphicFramePr>
            <a:graphicFrameLocks noGrp="1"/>
          </p:cNvGraphicFramePr>
          <p:nvPr/>
        </p:nvGraphicFramePr>
        <p:xfrm>
          <a:off x="2184400" y="1442720"/>
          <a:ext cx="7884160" cy="2560320"/>
        </p:xfrm>
        <a:graphic>
          <a:graphicData uri="http://schemas.openxmlformats.org/drawingml/2006/table">
            <a:tbl>
              <a:tblPr firstRow="1" bandRow="1">
                <a:tableStyleId>{5C22544A-7EE6-4342-B048-85BDC9FD1C3A}</a:tableStyleId>
              </a:tblPr>
              <a:tblGrid>
                <a:gridCol w="1971040">
                  <a:extLst>
                    <a:ext uri="{9D8B030D-6E8A-4147-A177-3AD203B41FA5}">
                      <a16:colId xmlns:a16="http://schemas.microsoft.com/office/drawing/2014/main" val="20000"/>
                    </a:ext>
                  </a:extLst>
                </a:gridCol>
                <a:gridCol w="1971040">
                  <a:extLst>
                    <a:ext uri="{9D8B030D-6E8A-4147-A177-3AD203B41FA5}">
                      <a16:colId xmlns:a16="http://schemas.microsoft.com/office/drawing/2014/main" val="20001"/>
                    </a:ext>
                  </a:extLst>
                </a:gridCol>
                <a:gridCol w="1971040">
                  <a:extLst>
                    <a:ext uri="{9D8B030D-6E8A-4147-A177-3AD203B41FA5}">
                      <a16:colId xmlns:a16="http://schemas.microsoft.com/office/drawing/2014/main" val="20002"/>
                    </a:ext>
                  </a:extLst>
                </a:gridCol>
                <a:gridCol w="1971040">
                  <a:extLst>
                    <a:ext uri="{9D8B030D-6E8A-4147-A177-3AD203B41FA5}">
                      <a16:colId xmlns:a16="http://schemas.microsoft.com/office/drawing/2014/main" val="20003"/>
                    </a:ext>
                  </a:extLst>
                </a:gridCol>
              </a:tblGrid>
              <a:tr h="201760">
                <a:tc>
                  <a:txBody>
                    <a:bodyPr/>
                    <a:lstStyle/>
                    <a:p>
                      <a:pPr algn="ctr"/>
                      <a:r>
                        <a:rPr lang="en-US" dirty="0"/>
                        <a:t>Site Home Page</a:t>
                      </a:r>
                    </a:p>
                  </a:txBody>
                  <a:tcPr/>
                </a:tc>
                <a:tc>
                  <a:txBody>
                    <a:bodyPr/>
                    <a:lstStyle/>
                    <a:p>
                      <a:pPr algn="r"/>
                      <a:r>
                        <a:rPr lang="en-US" dirty="0"/>
                        <a:t>2016</a:t>
                      </a:r>
                    </a:p>
                  </a:txBody>
                  <a:tcPr/>
                </a:tc>
                <a:tc>
                  <a:txBody>
                    <a:bodyPr/>
                    <a:lstStyle/>
                    <a:p>
                      <a:pPr algn="r"/>
                      <a:r>
                        <a:rPr lang="en-US" dirty="0"/>
                        <a:t>2017</a:t>
                      </a:r>
                    </a:p>
                  </a:txBody>
                  <a:tcPr/>
                </a:tc>
                <a:tc>
                  <a:txBody>
                    <a:bodyPr/>
                    <a:lstStyle/>
                    <a:p>
                      <a:pPr algn="r"/>
                      <a:r>
                        <a:rPr lang="en-US" dirty="0"/>
                        <a:t>2018</a:t>
                      </a:r>
                    </a:p>
                  </a:txBody>
                  <a:tcPr/>
                </a:tc>
                <a:extLst>
                  <a:ext uri="{0D108BD9-81ED-4DB2-BD59-A6C34878D82A}">
                    <a16:rowId xmlns:a16="http://schemas.microsoft.com/office/drawing/2014/main" val="10000"/>
                  </a:ext>
                </a:extLst>
              </a:tr>
              <a:tr h="34824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effectLst/>
                        </a:rPr>
                        <a:t>Healthcare.gov</a:t>
                      </a:r>
                      <a:endParaRPr lang="en-US" dirty="0">
                        <a:effectLst/>
                      </a:endParaRPr>
                    </a:p>
                  </a:txBody>
                  <a:tcPr/>
                </a:tc>
                <a:tc>
                  <a:txBody>
                    <a:bodyPr/>
                    <a:lstStyle/>
                    <a:p>
                      <a:pPr algn="r"/>
                      <a:r>
                        <a:rPr lang="en-US" dirty="0"/>
                        <a:t>2</a:t>
                      </a:r>
                    </a:p>
                  </a:txBody>
                  <a:tcPr/>
                </a:tc>
                <a:tc>
                  <a:txBody>
                    <a:bodyPr/>
                    <a:lstStyle/>
                    <a:p>
                      <a:pPr algn="r"/>
                      <a:r>
                        <a:rPr lang="en-US" dirty="0"/>
                        <a:t>6</a:t>
                      </a:r>
                    </a:p>
                  </a:txBody>
                  <a:tcPr/>
                </a:tc>
                <a:tc>
                  <a:txBody>
                    <a:bodyPr/>
                    <a:lstStyle/>
                    <a:p>
                      <a:pPr algn="r"/>
                      <a:r>
                        <a:rPr lang="en-US" dirty="0"/>
                        <a:t>0</a:t>
                      </a:r>
                    </a:p>
                  </a:txBody>
                  <a:tcPr/>
                </a:tc>
                <a:extLst>
                  <a:ext uri="{0D108BD9-81ED-4DB2-BD59-A6C34878D82A}">
                    <a16:rowId xmlns:a16="http://schemas.microsoft.com/office/drawing/2014/main" val="10001"/>
                  </a:ext>
                </a:extLst>
              </a:tr>
              <a:tr h="201760">
                <a:tc>
                  <a:txBody>
                    <a:bodyPr/>
                    <a:lstStyle/>
                    <a:p>
                      <a:r>
                        <a:rPr lang="en-US" dirty="0"/>
                        <a:t>Walgreens</a:t>
                      </a:r>
                    </a:p>
                  </a:txBody>
                  <a:tcPr/>
                </a:tc>
                <a:tc>
                  <a:txBody>
                    <a:bodyPr/>
                    <a:lstStyle/>
                    <a:p>
                      <a:pPr algn="r"/>
                      <a:r>
                        <a:rPr lang="en-US" dirty="0"/>
                        <a:t>6</a:t>
                      </a:r>
                    </a:p>
                  </a:txBody>
                  <a:tcPr/>
                </a:tc>
                <a:tc>
                  <a:txBody>
                    <a:bodyPr/>
                    <a:lstStyle/>
                    <a:p>
                      <a:pPr algn="r"/>
                      <a:r>
                        <a:rPr lang="en-US" dirty="0"/>
                        <a:t>38</a:t>
                      </a:r>
                    </a:p>
                  </a:txBody>
                  <a:tcPr/>
                </a:tc>
                <a:tc>
                  <a:txBody>
                    <a:bodyPr/>
                    <a:lstStyle/>
                    <a:p>
                      <a:pPr algn="r"/>
                      <a:r>
                        <a:rPr lang="en-US" dirty="0"/>
                        <a:t>16</a:t>
                      </a:r>
                    </a:p>
                  </a:txBody>
                  <a:tcPr/>
                </a:tc>
                <a:extLst>
                  <a:ext uri="{0D108BD9-81ED-4DB2-BD59-A6C34878D82A}">
                    <a16:rowId xmlns:a16="http://schemas.microsoft.com/office/drawing/2014/main" val="10002"/>
                  </a:ext>
                </a:extLst>
              </a:tr>
              <a:tr h="201760">
                <a:tc>
                  <a:txBody>
                    <a:bodyPr/>
                    <a:lstStyle/>
                    <a:p>
                      <a:r>
                        <a:rPr lang="en-US" dirty="0"/>
                        <a:t>May</a:t>
                      </a:r>
                      <a:r>
                        <a:rPr lang="en-US" baseline="0" dirty="0"/>
                        <a:t>o Clinic</a:t>
                      </a:r>
                      <a:endParaRPr lang="en-US" dirty="0"/>
                    </a:p>
                  </a:txBody>
                  <a:tcPr/>
                </a:tc>
                <a:tc>
                  <a:txBody>
                    <a:bodyPr/>
                    <a:lstStyle/>
                    <a:p>
                      <a:pPr algn="r"/>
                      <a:r>
                        <a:rPr lang="en-US" dirty="0"/>
                        <a:t>16</a:t>
                      </a:r>
                    </a:p>
                  </a:txBody>
                  <a:tcPr/>
                </a:tc>
                <a:tc>
                  <a:txBody>
                    <a:bodyPr/>
                    <a:lstStyle/>
                    <a:p>
                      <a:pPr algn="r"/>
                      <a:r>
                        <a:rPr lang="en-US" dirty="0"/>
                        <a:t>14</a:t>
                      </a:r>
                    </a:p>
                  </a:txBody>
                  <a:tcPr/>
                </a:tc>
                <a:tc>
                  <a:txBody>
                    <a:bodyPr/>
                    <a:lstStyle/>
                    <a:p>
                      <a:pPr algn="r"/>
                      <a:r>
                        <a:rPr lang="en-US" dirty="0"/>
                        <a:t>20</a:t>
                      </a:r>
                    </a:p>
                  </a:txBody>
                  <a:tcPr/>
                </a:tc>
                <a:extLst>
                  <a:ext uri="{0D108BD9-81ED-4DB2-BD59-A6C34878D82A}">
                    <a16:rowId xmlns:a16="http://schemas.microsoft.com/office/drawing/2014/main" val="10003"/>
                  </a:ext>
                </a:extLst>
              </a:tr>
              <a:tr h="201760">
                <a:tc>
                  <a:txBody>
                    <a:bodyPr/>
                    <a:lstStyle/>
                    <a:p>
                      <a:r>
                        <a:rPr lang="en-US" dirty="0"/>
                        <a:t>Weight</a:t>
                      </a:r>
                      <a:r>
                        <a:rPr lang="en-US" baseline="0" dirty="0"/>
                        <a:t> Watchers</a:t>
                      </a:r>
                      <a:endParaRPr lang="en-US" dirty="0"/>
                    </a:p>
                  </a:txBody>
                  <a:tcPr/>
                </a:tc>
                <a:tc>
                  <a:txBody>
                    <a:bodyPr/>
                    <a:lstStyle/>
                    <a:p>
                      <a:pPr algn="r"/>
                      <a:r>
                        <a:rPr lang="en-US" dirty="0"/>
                        <a:t>32</a:t>
                      </a:r>
                    </a:p>
                  </a:txBody>
                  <a:tcPr/>
                </a:tc>
                <a:tc>
                  <a:txBody>
                    <a:bodyPr/>
                    <a:lstStyle/>
                    <a:p>
                      <a:pPr algn="r"/>
                      <a:r>
                        <a:rPr lang="en-US" dirty="0"/>
                        <a:t>32</a:t>
                      </a:r>
                    </a:p>
                  </a:txBody>
                  <a:tcPr/>
                </a:tc>
                <a:tc>
                  <a:txBody>
                    <a:bodyPr/>
                    <a:lstStyle/>
                    <a:p>
                      <a:pPr algn="r"/>
                      <a:r>
                        <a:rPr lang="en-US" dirty="0"/>
                        <a:t>16</a:t>
                      </a:r>
                    </a:p>
                  </a:txBody>
                  <a:tcPr/>
                </a:tc>
                <a:extLst>
                  <a:ext uri="{0D108BD9-81ED-4DB2-BD59-A6C34878D82A}">
                    <a16:rowId xmlns:a16="http://schemas.microsoft.com/office/drawing/2014/main" val="10004"/>
                  </a:ext>
                </a:extLst>
              </a:tr>
              <a:tr h="201760">
                <a:tc>
                  <a:txBody>
                    <a:bodyPr/>
                    <a:lstStyle/>
                    <a:p>
                      <a:r>
                        <a:rPr lang="en-US" dirty="0" err="1"/>
                        <a:t>Drugs.com</a:t>
                      </a:r>
                      <a:endParaRPr lang="en-US" dirty="0"/>
                    </a:p>
                  </a:txBody>
                  <a:tcPr/>
                </a:tc>
                <a:tc>
                  <a:txBody>
                    <a:bodyPr/>
                    <a:lstStyle/>
                    <a:p>
                      <a:pPr algn="r"/>
                      <a:r>
                        <a:rPr lang="en-US" dirty="0"/>
                        <a:t>115</a:t>
                      </a:r>
                    </a:p>
                  </a:txBody>
                  <a:tcPr/>
                </a:tc>
                <a:tc>
                  <a:txBody>
                    <a:bodyPr/>
                    <a:lstStyle/>
                    <a:p>
                      <a:pPr algn="r"/>
                      <a:r>
                        <a:rPr lang="en-US" dirty="0"/>
                        <a:t>66</a:t>
                      </a:r>
                    </a:p>
                  </a:txBody>
                  <a:tcPr/>
                </a:tc>
                <a:tc>
                  <a:txBody>
                    <a:bodyPr/>
                    <a:lstStyle/>
                    <a:p>
                      <a:pPr algn="r"/>
                      <a:r>
                        <a:rPr lang="en-US" dirty="0"/>
                        <a:t>77</a:t>
                      </a:r>
                    </a:p>
                  </a:txBody>
                  <a:tcPr/>
                </a:tc>
                <a:extLst>
                  <a:ext uri="{0D108BD9-81ED-4DB2-BD59-A6C34878D82A}">
                    <a16:rowId xmlns:a16="http://schemas.microsoft.com/office/drawing/2014/main" val="10005"/>
                  </a:ext>
                </a:extLst>
              </a:tr>
              <a:tr h="201760">
                <a:tc>
                  <a:txBody>
                    <a:bodyPr/>
                    <a:lstStyle/>
                    <a:p>
                      <a:r>
                        <a:rPr lang="en-US" dirty="0" err="1"/>
                        <a:t>WebMD.com</a:t>
                      </a:r>
                      <a:endParaRPr lang="en-US" dirty="0"/>
                    </a:p>
                  </a:txBody>
                  <a:tcPr/>
                </a:tc>
                <a:tc>
                  <a:txBody>
                    <a:bodyPr/>
                    <a:lstStyle/>
                    <a:p>
                      <a:pPr algn="r"/>
                      <a:r>
                        <a:rPr lang="en-US" dirty="0"/>
                        <a:t>129</a:t>
                      </a:r>
                    </a:p>
                  </a:txBody>
                  <a:tcPr/>
                </a:tc>
                <a:tc>
                  <a:txBody>
                    <a:bodyPr/>
                    <a:lstStyle/>
                    <a:p>
                      <a:pPr algn="r"/>
                      <a:r>
                        <a:rPr lang="en-US" dirty="0"/>
                        <a:t>118</a:t>
                      </a:r>
                    </a:p>
                  </a:txBody>
                  <a:tcPr/>
                </a:tc>
                <a:tc>
                  <a:txBody>
                    <a:bodyPr/>
                    <a:lstStyle/>
                    <a:p>
                      <a:pPr algn="r"/>
                      <a:r>
                        <a:rPr lang="en-US" dirty="0"/>
                        <a:t>87</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17932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A11Y of Retail Y over Y</a:t>
            </a:r>
            <a:endParaRPr lang="en-US" dirty="0"/>
          </a:p>
        </p:txBody>
      </p:sp>
      <p:graphicFrame>
        <p:nvGraphicFramePr>
          <p:cNvPr id="5" name="Table 4"/>
          <p:cNvGraphicFramePr>
            <a:graphicFrameLocks noGrp="1"/>
          </p:cNvGraphicFramePr>
          <p:nvPr>
            <p:extLst/>
          </p:nvPr>
        </p:nvGraphicFramePr>
        <p:xfrm>
          <a:off x="2184400" y="1442720"/>
          <a:ext cx="7884160" cy="2926080"/>
        </p:xfrm>
        <a:graphic>
          <a:graphicData uri="http://schemas.openxmlformats.org/drawingml/2006/table">
            <a:tbl>
              <a:tblPr firstRow="1" bandRow="1">
                <a:tableStyleId>{5C22544A-7EE6-4342-B048-85BDC9FD1C3A}</a:tableStyleId>
              </a:tblPr>
              <a:tblGrid>
                <a:gridCol w="1971040">
                  <a:extLst>
                    <a:ext uri="{9D8B030D-6E8A-4147-A177-3AD203B41FA5}">
                      <a16:colId xmlns:a16="http://schemas.microsoft.com/office/drawing/2014/main" val="20000"/>
                    </a:ext>
                  </a:extLst>
                </a:gridCol>
                <a:gridCol w="1971040">
                  <a:extLst>
                    <a:ext uri="{9D8B030D-6E8A-4147-A177-3AD203B41FA5}">
                      <a16:colId xmlns:a16="http://schemas.microsoft.com/office/drawing/2014/main" val="20001"/>
                    </a:ext>
                  </a:extLst>
                </a:gridCol>
                <a:gridCol w="1971040">
                  <a:extLst>
                    <a:ext uri="{9D8B030D-6E8A-4147-A177-3AD203B41FA5}">
                      <a16:colId xmlns:a16="http://schemas.microsoft.com/office/drawing/2014/main" val="20002"/>
                    </a:ext>
                  </a:extLst>
                </a:gridCol>
                <a:gridCol w="1971040">
                  <a:extLst>
                    <a:ext uri="{9D8B030D-6E8A-4147-A177-3AD203B41FA5}">
                      <a16:colId xmlns:a16="http://schemas.microsoft.com/office/drawing/2014/main" val="20003"/>
                    </a:ext>
                  </a:extLst>
                </a:gridCol>
              </a:tblGrid>
              <a:tr h="201760">
                <a:tc>
                  <a:txBody>
                    <a:bodyPr/>
                    <a:lstStyle/>
                    <a:p>
                      <a:pPr algn="ctr"/>
                      <a:r>
                        <a:rPr lang="en-US" dirty="0"/>
                        <a:t>Site Home Page</a:t>
                      </a:r>
                    </a:p>
                  </a:txBody>
                  <a:tcPr/>
                </a:tc>
                <a:tc>
                  <a:txBody>
                    <a:bodyPr/>
                    <a:lstStyle/>
                    <a:p>
                      <a:pPr algn="r"/>
                      <a:r>
                        <a:rPr lang="en-US" dirty="0"/>
                        <a:t>2016</a:t>
                      </a:r>
                    </a:p>
                  </a:txBody>
                  <a:tcPr/>
                </a:tc>
                <a:tc>
                  <a:txBody>
                    <a:bodyPr/>
                    <a:lstStyle/>
                    <a:p>
                      <a:pPr algn="r"/>
                      <a:r>
                        <a:rPr lang="en-US" dirty="0"/>
                        <a:t>2017</a:t>
                      </a:r>
                    </a:p>
                  </a:txBody>
                  <a:tcPr/>
                </a:tc>
                <a:tc>
                  <a:txBody>
                    <a:bodyPr/>
                    <a:lstStyle/>
                    <a:p>
                      <a:pPr algn="r"/>
                      <a:r>
                        <a:rPr lang="en-US" dirty="0"/>
                        <a:t>2018</a:t>
                      </a:r>
                    </a:p>
                  </a:txBody>
                  <a:tcPr/>
                </a:tc>
                <a:extLst>
                  <a:ext uri="{0D108BD9-81ED-4DB2-BD59-A6C34878D82A}">
                    <a16:rowId xmlns:a16="http://schemas.microsoft.com/office/drawing/2014/main" val="10000"/>
                  </a:ext>
                </a:extLst>
              </a:tr>
              <a:tr h="34824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effectLst/>
                        </a:rPr>
                        <a:t>Target</a:t>
                      </a:r>
                    </a:p>
                  </a:txBody>
                  <a:tcPr/>
                </a:tc>
                <a:tc>
                  <a:txBody>
                    <a:bodyPr/>
                    <a:lstStyle/>
                    <a:p>
                      <a:pPr algn="r"/>
                      <a:r>
                        <a:rPr lang="en-US" dirty="0"/>
                        <a:t>3</a:t>
                      </a:r>
                    </a:p>
                  </a:txBody>
                  <a:tcPr/>
                </a:tc>
                <a:tc>
                  <a:txBody>
                    <a:bodyPr/>
                    <a:lstStyle/>
                    <a:p>
                      <a:pPr algn="r"/>
                      <a:r>
                        <a:rPr lang="en-US" dirty="0"/>
                        <a:t>1</a:t>
                      </a:r>
                    </a:p>
                  </a:txBody>
                  <a:tcPr/>
                </a:tc>
                <a:tc>
                  <a:txBody>
                    <a:bodyPr/>
                    <a:lstStyle/>
                    <a:p>
                      <a:pPr algn="r"/>
                      <a:r>
                        <a:rPr lang="en-US" dirty="0"/>
                        <a:t>5</a:t>
                      </a:r>
                    </a:p>
                  </a:txBody>
                  <a:tcPr/>
                </a:tc>
                <a:extLst>
                  <a:ext uri="{0D108BD9-81ED-4DB2-BD59-A6C34878D82A}">
                    <a16:rowId xmlns:a16="http://schemas.microsoft.com/office/drawing/2014/main" val="10001"/>
                  </a:ext>
                </a:extLst>
              </a:tr>
              <a:tr h="201760">
                <a:tc>
                  <a:txBody>
                    <a:bodyPr/>
                    <a:lstStyle/>
                    <a:p>
                      <a:r>
                        <a:rPr lang="en-US" dirty="0"/>
                        <a:t>Best Buy</a:t>
                      </a:r>
                    </a:p>
                  </a:txBody>
                  <a:tcPr/>
                </a:tc>
                <a:tc>
                  <a:txBody>
                    <a:bodyPr/>
                    <a:lstStyle/>
                    <a:p>
                      <a:pPr algn="r"/>
                      <a:r>
                        <a:rPr lang="en-US" dirty="0"/>
                        <a:t>24</a:t>
                      </a:r>
                    </a:p>
                  </a:txBody>
                  <a:tcPr/>
                </a:tc>
                <a:tc>
                  <a:txBody>
                    <a:bodyPr/>
                    <a:lstStyle/>
                    <a:p>
                      <a:pPr algn="r"/>
                      <a:r>
                        <a:rPr lang="en-US" dirty="0"/>
                        <a:t>5</a:t>
                      </a:r>
                    </a:p>
                  </a:txBody>
                  <a:tcPr/>
                </a:tc>
                <a:tc>
                  <a:txBody>
                    <a:bodyPr/>
                    <a:lstStyle/>
                    <a:p>
                      <a:pPr algn="r"/>
                      <a:r>
                        <a:rPr lang="en-US" dirty="0"/>
                        <a:t>6</a:t>
                      </a:r>
                    </a:p>
                  </a:txBody>
                  <a:tcPr/>
                </a:tc>
                <a:extLst>
                  <a:ext uri="{0D108BD9-81ED-4DB2-BD59-A6C34878D82A}">
                    <a16:rowId xmlns:a16="http://schemas.microsoft.com/office/drawing/2014/main" val="10002"/>
                  </a:ext>
                </a:extLst>
              </a:tr>
              <a:tr h="201760">
                <a:tc>
                  <a:txBody>
                    <a:bodyPr/>
                    <a:lstStyle/>
                    <a:p>
                      <a:r>
                        <a:rPr lang="en-US" dirty="0"/>
                        <a:t>IKEA</a:t>
                      </a:r>
                      <a:r>
                        <a:rPr lang="en-US" baseline="0" dirty="0"/>
                        <a:t> (US)</a:t>
                      </a:r>
                      <a:endParaRPr lang="en-US" dirty="0"/>
                    </a:p>
                  </a:txBody>
                  <a:tcPr/>
                </a:tc>
                <a:tc>
                  <a:txBody>
                    <a:bodyPr/>
                    <a:lstStyle/>
                    <a:p>
                      <a:pPr algn="r"/>
                      <a:r>
                        <a:rPr lang="en-US" dirty="0"/>
                        <a:t>26</a:t>
                      </a:r>
                    </a:p>
                  </a:txBody>
                  <a:tcPr/>
                </a:tc>
                <a:tc>
                  <a:txBody>
                    <a:bodyPr/>
                    <a:lstStyle/>
                    <a:p>
                      <a:pPr algn="r"/>
                      <a:r>
                        <a:rPr lang="en-US" dirty="0"/>
                        <a:t>42</a:t>
                      </a:r>
                    </a:p>
                  </a:txBody>
                  <a:tcPr/>
                </a:tc>
                <a:tc>
                  <a:txBody>
                    <a:bodyPr/>
                    <a:lstStyle/>
                    <a:p>
                      <a:pPr algn="r"/>
                      <a:r>
                        <a:rPr lang="en-US" dirty="0"/>
                        <a:t>6</a:t>
                      </a:r>
                    </a:p>
                  </a:txBody>
                  <a:tcPr/>
                </a:tc>
                <a:extLst>
                  <a:ext uri="{0D108BD9-81ED-4DB2-BD59-A6C34878D82A}">
                    <a16:rowId xmlns:a16="http://schemas.microsoft.com/office/drawing/2014/main" val="10003"/>
                  </a:ext>
                </a:extLst>
              </a:tr>
              <a:tr h="201760">
                <a:tc>
                  <a:txBody>
                    <a:bodyPr/>
                    <a:lstStyle/>
                    <a:p>
                      <a:r>
                        <a:rPr lang="en-US" dirty="0" err="1"/>
                        <a:t>Ebay</a:t>
                      </a:r>
                      <a:endParaRPr lang="en-US" dirty="0"/>
                    </a:p>
                  </a:txBody>
                  <a:tcPr/>
                </a:tc>
                <a:tc>
                  <a:txBody>
                    <a:bodyPr/>
                    <a:lstStyle/>
                    <a:p>
                      <a:pPr algn="r"/>
                      <a:r>
                        <a:rPr lang="en-US" dirty="0"/>
                        <a:t>27</a:t>
                      </a:r>
                    </a:p>
                  </a:txBody>
                  <a:tcPr/>
                </a:tc>
                <a:tc>
                  <a:txBody>
                    <a:bodyPr/>
                    <a:lstStyle/>
                    <a:p>
                      <a:pPr algn="r"/>
                      <a:r>
                        <a:rPr lang="en-US" dirty="0"/>
                        <a:t>5</a:t>
                      </a:r>
                    </a:p>
                  </a:txBody>
                  <a:tcPr/>
                </a:tc>
                <a:tc>
                  <a:txBody>
                    <a:bodyPr/>
                    <a:lstStyle/>
                    <a:p>
                      <a:pPr algn="r"/>
                      <a:r>
                        <a:rPr lang="en-US" dirty="0"/>
                        <a:t>1</a:t>
                      </a:r>
                    </a:p>
                  </a:txBody>
                  <a:tcPr/>
                </a:tc>
                <a:extLst>
                  <a:ext uri="{0D108BD9-81ED-4DB2-BD59-A6C34878D82A}">
                    <a16:rowId xmlns:a16="http://schemas.microsoft.com/office/drawing/2014/main" val="10004"/>
                  </a:ext>
                </a:extLst>
              </a:tr>
              <a:tr h="201760">
                <a:tc>
                  <a:txBody>
                    <a:bodyPr/>
                    <a:lstStyle/>
                    <a:p>
                      <a:r>
                        <a:rPr lang="en-US" dirty="0"/>
                        <a:t>Amazon</a:t>
                      </a:r>
                    </a:p>
                  </a:txBody>
                  <a:tcPr/>
                </a:tc>
                <a:tc>
                  <a:txBody>
                    <a:bodyPr/>
                    <a:lstStyle/>
                    <a:p>
                      <a:pPr algn="r"/>
                      <a:r>
                        <a:rPr lang="en-US" dirty="0"/>
                        <a:t>30</a:t>
                      </a:r>
                    </a:p>
                  </a:txBody>
                  <a:tcPr/>
                </a:tc>
                <a:tc>
                  <a:txBody>
                    <a:bodyPr/>
                    <a:lstStyle/>
                    <a:p>
                      <a:pPr algn="r"/>
                      <a:r>
                        <a:rPr lang="en-US" dirty="0"/>
                        <a:t>27</a:t>
                      </a:r>
                    </a:p>
                  </a:txBody>
                  <a:tcPr/>
                </a:tc>
                <a:tc>
                  <a:txBody>
                    <a:bodyPr/>
                    <a:lstStyle/>
                    <a:p>
                      <a:pPr algn="r"/>
                      <a:r>
                        <a:rPr lang="en-US" dirty="0"/>
                        <a:t>28</a:t>
                      </a:r>
                    </a:p>
                  </a:txBody>
                  <a:tcPr/>
                </a:tc>
                <a:extLst>
                  <a:ext uri="{0D108BD9-81ED-4DB2-BD59-A6C34878D82A}">
                    <a16:rowId xmlns:a16="http://schemas.microsoft.com/office/drawing/2014/main" val="10005"/>
                  </a:ext>
                </a:extLst>
              </a:tr>
              <a:tr h="201760">
                <a:tc>
                  <a:txBody>
                    <a:bodyPr/>
                    <a:lstStyle/>
                    <a:p>
                      <a:r>
                        <a:rPr lang="en-US" dirty="0"/>
                        <a:t>Netflix</a:t>
                      </a:r>
                    </a:p>
                  </a:txBody>
                  <a:tcPr/>
                </a:tc>
                <a:tc>
                  <a:txBody>
                    <a:bodyPr/>
                    <a:lstStyle/>
                    <a:p>
                      <a:pPr algn="r"/>
                      <a:r>
                        <a:rPr lang="en-US" dirty="0"/>
                        <a:t>43</a:t>
                      </a:r>
                    </a:p>
                  </a:txBody>
                  <a:tcPr/>
                </a:tc>
                <a:tc>
                  <a:txBody>
                    <a:bodyPr/>
                    <a:lstStyle/>
                    <a:p>
                      <a:pPr algn="r"/>
                      <a:r>
                        <a:rPr lang="en-US" dirty="0"/>
                        <a:t>9</a:t>
                      </a:r>
                    </a:p>
                  </a:txBody>
                  <a:tcPr/>
                </a:tc>
                <a:tc>
                  <a:txBody>
                    <a:bodyPr/>
                    <a:lstStyle/>
                    <a:p>
                      <a:pPr algn="r"/>
                      <a:r>
                        <a:rPr lang="en-US" dirty="0"/>
                        <a:t>8</a:t>
                      </a:r>
                    </a:p>
                  </a:txBody>
                  <a:tcPr/>
                </a:tc>
                <a:extLst>
                  <a:ext uri="{0D108BD9-81ED-4DB2-BD59-A6C34878D82A}">
                    <a16:rowId xmlns:a16="http://schemas.microsoft.com/office/drawing/2014/main" val="10006"/>
                  </a:ext>
                </a:extLst>
              </a:tr>
              <a:tr h="201760">
                <a:tc>
                  <a:txBody>
                    <a:bodyPr/>
                    <a:lstStyle/>
                    <a:p>
                      <a:r>
                        <a:rPr lang="en-US" dirty="0"/>
                        <a:t>Home Depot</a:t>
                      </a:r>
                    </a:p>
                  </a:txBody>
                  <a:tcPr/>
                </a:tc>
                <a:tc>
                  <a:txBody>
                    <a:bodyPr/>
                    <a:lstStyle/>
                    <a:p>
                      <a:pPr algn="r"/>
                      <a:r>
                        <a:rPr lang="en-US" dirty="0"/>
                        <a:t>49</a:t>
                      </a:r>
                    </a:p>
                  </a:txBody>
                  <a:tcPr/>
                </a:tc>
                <a:tc>
                  <a:txBody>
                    <a:bodyPr/>
                    <a:lstStyle/>
                    <a:p>
                      <a:pPr algn="r"/>
                      <a:r>
                        <a:rPr lang="en-US" dirty="0"/>
                        <a:t>10</a:t>
                      </a:r>
                    </a:p>
                  </a:txBody>
                  <a:tcPr/>
                </a:tc>
                <a:tc>
                  <a:txBody>
                    <a:bodyPr/>
                    <a:lstStyle/>
                    <a:p>
                      <a:pPr algn="r"/>
                      <a:r>
                        <a:rPr lang="en-US" dirty="0"/>
                        <a:t>20</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562145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A11Y of Media/Entertainment Y over Y</a:t>
            </a:r>
            <a:endParaRPr lang="en-US" dirty="0"/>
          </a:p>
        </p:txBody>
      </p:sp>
      <p:graphicFrame>
        <p:nvGraphicFramePr>
          <p:cNvPr id="5" name="Table 4"/>
          <p:cNvGraphicFramePr>
            <a:graphicFrameLocks noGrp="1"/>
          </p:cNvGraphicFramePr>
          <p:nvPr>
            <p:extLst/>
          </p:nvPr>
        </p:nvGraphicFramePr>
        <p:xfrm>
          <a:off x="2184401" y="1442720"/>
          <a:ext cx="7477761" cy="3393440"/>
        </p:xfrm>
        <a:graphic>
          <a:graphicData uri="http://schemas.openxmlformats.org/drawingml/2006/table">
            <a:tbl>
              <a:tblPr firstRow="1" bandRow="1">
                <a:tableStyleId>{5C22544A-7EE6-4342-B048-85BDC9FD1C3A}</a:tableStyleId>
              </a:tblPr>
              <a:tblGrid>
                <a:gridCol w="2492587">
                  <a:extLst>
                    <a:ext uri="{9D8B030D-6E8A-4147-A177-3AD203B41FA5}">
                      <a16:colId xmlns:a16="http://schemas.microsoft.com/office/drawing/2014/main" val="20000"/>
                    </a:ext>
                  </a:extLst>
                </a:gridCol>
                <a:gridCol w="2492587">
                  <a:extLst>
                    <a:ext uri="{9D8B030D-6E8A-4147-A177-3AD203B41FA5}">
                      <a16:colId xmlns:a16="http://schemas.microsoft.com/office/drawing/2014/main" val="20001"/>
                    </a:ext>
                  </a:extLst>
                </a:gridCol>
                <a:gridCol w="2492587">
                  <a:extLst>
                    <a:ext uri="{9D8B030D-6E8A-4147-A177-3AD203B41FA5}">
                      <a16:colId xmlns:a16="http://schemas.microsoft.com/office/drawing/2014/main" val="20002"/>
                    </a:ext>
                  </a:extLst>
                </a:gridCol>
              </a:tblGrid>
              <a:tr h="201760">
                <a:tc>
                  <a:txBody>
                    <a:bodyPr/>
                    <a:lstStyle/>
                    <a:p>
                      <a:pPr algn="ctr"/>
                      <a:r>
                        <a:rPr lang="en-US" dirty="0"/>
                        <a:t>Site Home Page</a:t>
                      </a:r>
                    </a:p>
                  </a:txBody>
                  <a:tcPr/>
                </a:tc>
                <a:tc>
                  <a:txBody>
                    <a:bodyPr/>
                    <a:lstStyle/>
                    <a:p>
                      <a:pPr algn="r"/>
                      <a:r>
                        <a:rPr lang="en-US" dirty="0"/>
                        <a:t>2017</a:t>
                      </a:r>
                    </a:p>
                  </a:txBody>
                  <a:tcPr/>
                </a:tc>
                <a:tc>
                  <a:txBody>
                    <a:bodyPr/>
                    <a:lstStyle/>
                    <a:p>
                      <a:pPr algn="r"/>
                      <a:r>
                        <a:rPr lang="en-US" dirty="0"/>
                        <a:t>2018</a:t>
                      </a:r>
                    </a:p>
                  </a:txBody>
                  <a:tcPr/>
                </a:tc>
                <a:extLst>
                  <a:ext uri="{0D108BD9-81ED-4DB2-BD59-A6C34878D82A}">
                    <a16:rowId xmlns:a16="http://schemas.microsoft.com/office/drawing/2014/main" val="10000"/>
                  </a:ext>
                </a:extLst>
              </a:tr>
              <a:tr h="348243">
                <a:tc>
                  <a:txBody>
                    <a:bodyPr/>
                    <a:lstStyle/>
                    <a:p>
                      <a:pPr algn="l" fontAlgn="b"/>
                      <a:r>
                        <a:rPr lang="en-US" sz="2400" u="none" strike="noStrike" dirty="0">
                          <a:effectLst/>
                        </a:rPr>
                        <a:t>Gawker</a:t>
                      </a:r>
                      <a:endParaRPr lang="en-US" sz="2400" b="0" i="0" u="none" strike="noStrike" dirty="0">
                        <a:solidFill>
                          <a:srgbClr val="000000"/>
                        </a:solidFill>
                        <a:effectLst/>
                        <a:latin typeface="Calibri"/>
                      </a:endParaRPr>
                    </a:p>
                  </a:txBody>
                  <a:tcPr marL="12700" marR="12700" marT="12700" marB="0" anchor="b"/>
                </a:tc>
                <a:tc>
                  <a:txBody>
                    <a:bodyPr/>
                    <a:lstStyle/>
                    <a:p>
                      <a:pPr algn="r" fontAlgn="b"/>
                      <a:r>
                        <a:rPr lang="en-US" sz="1800" u="none" strike="noStrike" dirty="0">
                          <a:effectLst/>
                        </a:rPr>
                        <a:t>69</a:t>
                      </a:r>
                      <a:endParaRPr lang="en-US" sz="1800" b="0" i="0" u="none" strike="noStrike" dirty="0">
                        <a:solidFill>
                          <a:srgbClr val="000000"/>
                        </a:solidFill>
                        <a:effectLst/>
                        <a:latin typeface="Calibri"/>
                      </a:endParaRPr>
                    </a:p>
                  </a:txBody>
                  <a:tcPr marL="12700" marR="12700" marT="12700" marB="0" anchor="b"/>
                </a:tc>
                <a:tc>
                  <a:txBody>
                    <a:bodyPr/>
                    <a:lstStyle/>
                    <a:p>
                      <a:pPr algn="r"/>
                      <a:r>
                        <a:rPr lang="en-US" dirty="0"/>
                        <a:t>73</a:t>
                      </a:r>
                    </a:p>
                  </a:txBody>
                  <a:tcPr/>
                </a:tc>
                <a:extLst>
                  <a:ext uri="{0D108BD9-81ED-4DB2-BD59-A6C34878D82A}">
                    <a16:rowId xmlns:a16="http://schemas.microsoft.com/office/drawing/2014/main" val="10001"/>
                  </a:ext>
                </a:extLst>
              </a:tr>
              <a:tr h="201760">
                <a:tc>
                  <a:txBody>
                    <a:bodyPr/>
                    <a:lstStyle/>
                    <a:p>
                      <a:pPr algn="l" fontAlgn="b"/>
                      <a:r>
                        <a:rPr lang="en-US" sz="2400" u="none" strike="noStrike" dirty="0">
                          <a:effectLst/>
                        </a:rPr>
                        <a:t>MTV</a:t>
                      </a:r>
                      <a:endParaRPr lang="en-US" sz="2400" b="0" i="0" u="none" strike="noStrike" dirty="0">
                        <a:solidFill>
                          <a:srgbClr val="000000"/>
                        </a:solidFill>
                        <a:effectLst/>
                        <a:latin typeface="Calibri"/>
                      </a:endParaRPr>
                    </a:p>
                  </a:txBody>
                  <a:tcPr marL="12700" marR="12700" marT="12700" marB="0" anchor="b"/>
                </a:tc>
                <a:tc>
                  <a:txBody>
                    <a:bodyPr/>
                    <a:lstStyle/>
                    <a:p>
                      <a:pPr algn="r" fontAlgn="b"/>
                      <a:r>
                        <a:rPr lang="en-US" sz="1800" b="0" i="0" u="none" strike="noStrike" dirty="0">
                          <a:solidFill>
                            <a:schemeClr val="dk1"/>
                          </a:solidFill>
                          <a:effectLst/>
                          <a:latin typeface="+mn-lt"/>
                        </a:rPr>
                        <a:t>75</a:t>
                      </a:r>
                      <a:endParaRPr lang="en-US" sz="1800" b="0" i="0" u="none" strike="noStrike" dirty="0">
                        <a:solidFill>
                          <a:srgbClr val="000000"/>
                        </a:solidFill>
                        <a:effectLst/>
                        <a:latin typeface="Calibri"/>
                      </a:endParaRPr>
                    </a:p>
                  </a:txBody>
                  <a:tcPr marL="12700" marR="12700" marT="12700" marB="0" anchor="b"/>
                </a:tc>
                <a:tc>
                  <a:txBody>
                    <a:bodyPr/>
                    <a:lstStyle/>
                    <a:p>
                      <a:pPr algn="r"/>
                      <a:r>
                        <a:rPr lang="en-US" dirty="0"/>
                        <a:t>46</a:t>
                      </a:r>
                    </a:p>
                  </a:txBody>
                  <a:tcPr/>
                </a:tc>
                <a:extLst>
                  <a:ext uri="{0D108BD9-81ED-4DB2-BD59-A6C34878D82A}">
                    <a16:rowId xmlns:a16="http://schemas.microsoft.com/office/drawing/2014/main" val="10002"/>
                  </a:ext>
                </a:extLst>
              </a:tr>
              <a:tr h="201760">
                <a:tc>
                  <a:txBody>
                    <a:bodyPr/>
                    <a:lstStyle/>
                    <a:p>
                      <a:pPr algn="l" fontAlgn="b"/>
                      <a:r>
                        <a:rPr lang="en-US" sz="2400" u="none" strike="noStrike" dirty="0" err="1">
                          <a:effectLst/>
                        </a:rPr>
                        <a:t>Rotten</a:t>
                      </a:r>
                      <a:r>
                        <a:rPr lang="en-US" sz="2400" u="none" strike="noStrike" baseline="0" dirty="0" err="1">
                          <a:effectLst/>
                        </a:rPr>
                        <a:t>Tomatoes</a:t>
                      </a:r>
                      <a:endParaRPr lang="en-US" sz="2400" b="0" i="0" u="none" strike="noStrike" dirty="0">
                        <a:solidFill>
                          <a:srgbClr val="000000"/>
                        </a:solidFill>
                        <a:effectLst/>
                        <a:latin typeface="Calibri"/>
                      </a:endParaRPr>
                    </a:p>
                  </a:txBody>
                  <a:tcPr marL="12700" marR="12700" marT="12700" marB="0" anchor="b"/>
                </a:tc>
                <a:tc>
                  <a:txBody>
                    <a:bodyPr/>
                    <a:lstStyle/>
                    <a:p>
                      <a:pPr algn="r" fontAlgn="b"/>
                      <a:r>
                        <a:rPr lang="en-US" sz="1800" u="none" strike="noStrike" dirty="0">
                          <a:effectLst/>
                        </a:rPr>
                        <a:t>75</a:t>
                      </a:r>
                      <a:endParaRPr lang="en-US" sz="1800" b="0" i="0" u="none" strike="noStrike" dirty="0">
                        <a:solidFill>
                          <a:srgbClr val="000000"/>
                        </a:solidFill>
                        <a:effectLst/>
                        <a:latin typeface="Calibri"/>
                      </a:endParaRPr>
                    </a:p>
                  </a:txBody>
                  <a:tcPr marL="12700" marR="12700" marT="12700" marB="0" anchor="b"/>
                </a:tc>
                <a:tc>
                  <a:txBody>
                    <a:bodyPr/>
                    <a:lstStyle/>
                    <a:p>
                      <a:pPr algn="r"/>
                      <a:r>
                        <a:rPr lang="en-US" dirty="0"/>
                        <a:t>62</a:t>
                      </a:r>
                    </a:p>
                  </a:txBody>
                  <a:tcPr/>
                </a:tc>
                <a:extLst>
                  <a:ext uri="{0D108BD9-81ED-4DB2-BD59-A6C34878D82A}">
                    <a16:rowId xmlns:a16="http://schemas.microsoft.com/office/drawing/2014/main" val="10003"/>
                  </a:ext>
                </a:extLst>
              </a:tr>
              <a:tr h="201760">
                <a:tc>
                  <a:txBody>
                    <a:bodyPr/>
                    <a:lstStyle/>
                    <a:p>
                      <a:pPr algn="l" fontAlgn="b"/>
                      <a:r>
                        <a:rPr lang="en-US" sz="2400" b="0" i="0" u="none" strike="noStrike" dirty="0">
                          <a:solidFill>
                            <a:schemeClr val="dk1"/>
                          </a:solidFill>
                          <a:effectLst/>
                          <a:latin typeface="+mn-lt"/>
                        </a:rPr>
                        <a:t>CNN</a:t>
                      </a:r>
                      <a:endParaRPr lang="en-US" sz="2400" b="0" i="0" u="none" strike="noStrike" dirty="0">
                        <a:solidFill>
                          <a:srgbClr val="000000"/>
                        </a:solidFill>
                        <a:effectLst/>
                        <a:latin typeface="Calibri"/>
                      </a:endParaRPr>
                    </a:p>
                  </a:txBody>
                  <a:tcPr marL="12700" marR="12700" marT="12700" marB="0" anchor="b"/>
                </a:tc>
                <a:tc>
                  <a:txBody>
                    <a:bodyPr/>
                    <a:lstStyle/>
                    <a:p>
                      <a:pPr algn="r" fontAlgn="b"/>
                      <a:r>
                        <a:rPr lang="en-US" sz="1800" u="none" strike="noStrike" dirty="0">
                          <a:effectLst/>
                        </a:rPr>
                        <a:t>81</a:t>
                      </a:r>
                      <a:endParaRPr lang="en-US" sz="1800" b="0" i="0" u="none" strike="noStrike" dirty="0">
                        <a:solidFill>
                          <a:srgbClr val="000000"/>
                        </a:solidFill>
                        <a:effectLst/>
                        <a:latin typeface="Calibri"/>
                      </a:endParaRPr>
                    </a:p>
                  </a:txBody>
                  <a:tcPr marL="12700" marR="12700" marT="12700" marB="0" anchor="b"/>
                </a:tc>
                <a:tc>
                  <a:txBody>
                    <a:bodyPr/>
                    <a:lstStyle/>
                    <a:p>
                      <a:pPr algn="r"/>
                      <a:r>
                        <a:rPr lang="en-US" dirty="0"/>
                        <a:t>67</a:t>
                      </a:r>
                    </a:p>
                  </a:txBody>
                  <a:tcPr/>
                </a:tc>
                <a:extLst>
                  <a:ext uri="{0D108BD9-81ED-4DB2-BD59-A6C34878D82A}">
                    <a16:rowId xmlns:a16="http://schemas.microsoft.com/office/drawing/2014/main" val="10004"/>
                  </a:ext>
                </a:extLst>
              </a:tr>
              <a:tr h="201760">
                <a:tc>
                  <a:txBody>
                    <a:bodyPr/>
                    <a:lstStyle/>
                    <a:p>
                      <a:pPr algn="l" fontAlgn="b"/>
                      <a:r>
                        <a:rPr lang="en-US" sz="2400" b="0" i="0" u="none" strike="noStrike" dirty="0">
                          <a:solidFill>
                            <a:schemeClr val="dk1"/>
                          </a:solidFill>
                          <a:effectLst/>
                          <a:latin typeface="+mn-lt"/>
                        </a:rPr>
                        <a:t>USA</a:t>
                      </a:r>
                      <a:r>
                        <a:rPr lang="en-US" sz="2400" b="0" i="0" u="none" strike="noStrike" baseline="0" dirty="0">
                          <a:solidFill>
                            <a:schemeClr val="dk1"/>
                          </a:solidFill>
                          <a:effectLst/>
                          <a:latin typeface="+mn-lt"/>
                        </a:rPr>
                        <a:t> Today</a:t>
                      </a:r>
                      <a:endParaRPr lang="en-US" sz="2400" b="0" i="0" u="none" strike="noStrike" dirty="0">
                        <a:solidFill>
                          <a:srgbClr val="000000"/>
                        </a:solidFill>
                        <a:effectLst/>
                        <a:latin typeface="Calibri"/>
                      </a:endParaRPr>
                    </a:p>
                  </a:txBody>
                  <a:tcPr marL="12700" marR="12700" marT="12700" marB="0" anchor="b"/>
                </a:tc>
                <a:tc>
                  <a:txBody>
                    <a:bodyPr/>
                    <a:lstStyle/>
                    <a:p>
                      <a:pPr algn="r" fontAlgn="b"/>
                      <a:r>
                        <a:rPr lang="en-US" sz="1800" u="none" strike="noStrike" dirty="0">
                          <a:effectLst/>
                        </a:rPr>
                        <a:t>112</a:t>
                      </a:r>
                      <a:endParaRPr lang="en-US" sz="1800" b="0" i="0" u="none" strike="noStrike" dirty="0">
                        <a:solidFill>
                          <a:srgbClr val="000000"/>
                        </a:solidFill>
                        <a:effectLst/>
                        <a:latin typeface="Calibri"/>
                      </a:endParaRPr>
                    </a:p>
                  </a:txBody>
                  <a:tcPr marL="12700" marR="12700" marT="12700" marB="0" anchor="b"/>
                </a:tc>
                <a:tc>
                  <a:txBody>
                    <a:bodyPr/>
                    <a:lstStyle/>
                    <a:p>
                      <a:pPr algn="r"/>
                      <a:r>
                        <a:rPr lang="en-US" dirty="0"/>
                        <a:t>186</a:t>
                      </a:r>
                    </a:p>
                  </a:txBody>
                  <a:tcPr/>
                </a:tc>
                <a:extLst>
                  <a:ext uri="{0D108BD9-81ED-4DB2-BD59-A6C34878D82A}">
                    <a16:rowId xmlns:a16="http://schemas.microsoft.com/office/drawing/2014/main" val="10005"/>
                  </a:ext>
                </a:extLst>
              </a:tr>
              <a:tr h="201760">
                <a:tc>
                  <a:txBody>
                    <a:bodyPr/>
                    <a:lstStyle/>
                    <a:p>
                      <a:pPr algn="l" fontAlgn="b"/>
                      <a:r>
                        <a:rPr lang="en-US" sz="2400" u="none" strike="noStrike" dirty="0">
                          <a:effectLst/>
                        </a:rPr>
                        <a:t>Tumblr</a:t>
                      </a:r>
                      <a:endParaRPr lang="en-US" sz="2400" b="0" i="0" u="none" strike="noStrike" dirty="0">
                        <a:solidFill>
                          <a:srgbClr val="000000"/>
                        </a:solidFill>
                        <a:effectLst/>
                        <a:latin typeface="Calibri"/>
                      </a:endParaRPr>
                    </a:p>
                  </a:txBody>
                  <a:tcPr marL="12700" marR="12700" marT="12700" marB="0" anchor="b"/>
                </a:tc>
                <a:tc>
                  <a:txBody>
                    <a:bodyPr/>
                    <a:lstStyle/>
                    <a:p>
                      <a:pPr algn="r" fontAlgn="b"/>
                      <a:r>
                        <a:rPr lang="en-US" sz="1800" u="none" strike="noStrike" dirty="0">
                          <a:effectLst/>
                        </a:rPr>
                        <a:t>131</a:t>
                      </a:r>
                      <a:endParaRPr lang="en-US" sz="1800" b="0" i="0" u="none" strike="noStrike" dirty="0">
                        <a:solidFill>
                          <a:srgbClr val="000000"/>
                        </a:solidFill>
                        <a:effectLst/>
                        <a:latin typeface="Calibri"/>
                      </a:endParaRPr>
                    </a:p>
                  </a:txBody>
                  <a:tcPr marL="12700" marR="12700" marT="12700" marB="0" anchor="b"/>
                </a:tc>
                <a:tc>
                  <a:txBody>
                    <a:bodyPr/>
                    <a:lstStyle/>
                    <a:p>
                      <a:pPr algn="r"/>
                      <a:r>
                        <a:rPr lang="en-US" dirty="0"/>
                        <a:t>16</a:t>
                      </a:r>
                    </a:p>
                  </a:txBody>
                  <a:tcPr/>
                </a:tc>
                <a:extLst>
                  <a:ext uri="{0D108BD9-81ED-4DB2-BD59-A6C34878D82A}">
                    <a16:rowId xmlns:a16="http://schemas.microsoft.com/office/drawing/2014/main" val="10006"/>
                  </a:ext>
                </a:extLst>
              </a:tr>
              <a:tr h="201760">
                <a:tc>
                  <a:txBody>
                    <a:bodyPr/>
                    <a:lstStyle/>
                    <a:p>
                      <a:pPr algn="l" fontAlgn="b"/>
                      <a:r>
                        <a:rPr lang="en-US" sz="2400" u="none" strike="noStrike" dirty="0">
                          <a:effectLst/>
                        </a:rPr>
                        <a:t>Disney</a:t>
                      </a:r>
                      <a:endParaRPr lang="en-US" sz="2400" b="0" i="0" u="none" strike="noStrike" dirty="0">
                        <a:solidFill>
                          <a:srgbClr val="000000"/>
                        </a:solidFill>
                        <a:effectLst/>
                        <a:latin typeface="Calibri"/>
                      </a:endParaRPr>
                    </a:p>
                  </a:txBody>
                  <a:tcPr marL="12700" marR="12700" marT="12700" marB="0" anchor="b"/>
                </a:tc>
                <a:tc>
                  <a:txBody>
                    <a:bodyPr/>
                    <a:lstStyle/>
                    <a:p>
                      <a:pPr algn="r" fontAlgn="b"/>
                      <a:r>
                        <a:rPr lang="en-US" sz="1800" u="none" strike="noStrike" dirty="0">
                          <a:effectLst/>
                        </a:rPr>
                        <a:t>134</a:t>
                      </a:r>
                      <a:endParaRPr lang="en-US" sz="1800" b="0" i="0" u="none" strike="noStrike" dirty="0">
                        <a:solidFill>
                          <a:srgbClr val="000000"/>
                        </a:solidFill>
                        <a:effectLst/>
                        <a:latin typeface="Calibri"/>
                      </a:endParaRPr>
                    </a:p>
                  </a:txBody>
                  <a:tcPr marL="12700" marR="12700" marT="12700" marB="0" anchor="b"/>
                </a:tc>
                <a:tc>
                  <a:txBody>
                    <a:bodyPr/>
                    <a:lstStyle/>
                    <a:p>
                      <a:pPr algn="r"/>
                      <a:r>
                        <a:rPr lang="en-US" dirty="0"/>
                        <a:t>117</a:t>
                      </a:r>
                    </a:p>
                  </a:txBody>
                  <a:tcPr/>
                </a:tc>
                <a:extLst>
                  <a:ext uri="{0D108BD9-81ED-4DB2-BD59-A6C34878D82A}">
                    <a16:rowId xmlns:a16="http://schemas.microsoft.com/office/drawing/2014/main" val="10007"/>
                  </a:ext>
                </a:extLst>
              </a:tr>
              <a:tr h="201760">
                <a:tc>
                  <a:txBody>
                    <a:bodyPr/>
                    <a:lstStyle/>
                    <a:p>
                      <a:pPr algn="l" fontAlgn="b"/>
                      <a:r>
                        <a:rPr lang="en-US" sz="2400" u="none" strike="noStrike" dirty="0">
                          <a:effectLst/>
                        </a:rPr>
                        <a:t>IMDB</a:t>
                      </a:r>
                      <a:endParaRPr lang="en-US" sz="2400" b="0" i="0" u="none" strike="noStrike" dirty="0">
                        <a:solidFill>
                          <a:srgbClr val="000000"/>
                        </a:solidFill>
                        <a:effectLst/>
                        <a:latin typeface="Calibri"/>
                      </a:endParaRPr>
                    </a:p>
                  </a:txBody>
                  <a:tcPr marL="12700" marR="12700" marT="12700" marB="0" anchor="b"/>
                </a:tc>
                <a:tc>
                  <a:txBody>
                    <a:bodyPr/>
                    <a:lstStyle/>
                    <a:p>
                      <a:pPr algn="r" fontAlgn="b"/>
                      <a:r>
                        <a:rPr lang="en-US" sz="1800" u="none" strike="noStrike" dirty="0">
                          <a:effectLst/>
                        </a:rPr>
                        <a:t>285</a:t>
                      </a:r>
                      <a:endParaRPr lang="en-US" sz="1800" b="0" i="0" u="none" strike="noStrike" dirty="0">
                        <a:solidFill>
                          <a:srgbClr val="000000"/>
                        </a:solidFill>
                        <a:effectLst/>
                        <a:latin typeface="Calibri"/>
                      </a:endParaRPr>
                    </a:p>
                  </a:txBody>
                  <a:tcPr marL="12700" marR="12700" marT="12700" marB="0" anchor="b"/>
                </a:tc>
                <a:tc>
                  <a:txBody>
                    <a:bodyPr/>
                    <a:lstStyle/>
                    <a:p>
                      <a:pPr algn="r"/>
                      <a:r>
                        <a:rPr lang="en-US" dirty="0"/>
                        <a:t>67</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503828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A11Y of Top 20 Banks</a:t>
            </a:r>
            <a:endParaRPr lang="en-US" dirty="0"/>
          </a:p>
        </p:txBody>
      </p:sp>
      <p:graphicFrame>
        <p:nvGraphicFramePr>
          <p:cNvPr id="7" name="Content Placeholder 6"/>
          <p:cNvGraphicFramePr>
            <a:graphicFrameLocks noGrp="1"/>
          </p:cNvGraphicFramePr>
          <p:nvPr>
            <p:ph sz="quarter" idx="4294967295"/>
            <p:extLst>
              <p:ext uri="{D42A27DB-BD31-4B8C-83A1-F6EECF244321}">
                <p14:modId xmlns:p14="http://schemas.microsoft.com/office/powerpoint/2010/main" val="2285873621"/>
              </p:ext>
            </p:extLst>
          </p:nvPr>
        </p:nvGraphicFramePr>
        <p:xfrm>
          <a:off x="2148839" y="1541183"/>
          <a:ext cx="7894321" cy="4079240"/>
        </p:xfrm>
        <a:graphic>
          <a:graphicData uri="http://schemas.openxmlformats.org/drawingml/2006/table">
            <a:tbl>
              <a:tblPr firstRow="1" bandRow="1">
                <a:tableStyleId>{5C22544A-7EE6-4342-B048-85BDC9FD1C3A}</a:tableStyleId>
              </a:tblPr>
              <a:tblGrid>
                <a:gridCol w="915086">
                  <a:extLst>
                    <a:ext uri="{9D8B030D-6E8A-4147-A177-3AD203B41FA5}">
                      <a16:colId xmlns:a16="http://schemas.microsoft.com/office/drawing/2014/main" val="20000"/>
                    </a:ext>
                  </a:extLst>
                </a:gridCol>
                <a:gridCol w="2895495">
                  <a:extLst>
                    <a:ext uri="{9D8B030D-6E8A-4147-A177-3AD203B41FA5}">
                      <a16:colId xmlns:a16="http://schemas.microsoft.com/office/drawing/2014/main" val="20001"/>
                    </a:ext>
                  </a:extLst>
                </a:gridCol>
                <a:gridCol w="2239911">
                  <a:extLst>
                    <a:ext uri="{9D8B030D-6E8A-4147-A177-3AD203B41FA5}">
                      <a16:colId xmlns:a16="http://schemas.microsoft.com/office/drawing/2014/main" val="20002"/>
                    </a:ext>
                  </a:extLst>
                </a:gridCol>
                <a:gridCol w="1843829">
                  <a:extLst>
                    <a:ext uri="{9D8B030D-6E8A-4147-A177-3AD203B41FA5}">
                      <a16:colId xmlns:a16="http://schemas.microsoft.com/office/drawing/2014/main" val="20003"/>
                    </a:ext>
                  </a:extLst>
                </a:gridCol>
              </a:tblGrid>
              <a:tr h="370840">
                <a:tc>
                  <a:txBody>
                    <a:bodyPr/>
                    <a:lstStyle/>
                    <a:p>
                      <a:pPr algn="l"/>
                      <a:r>
                        <a:rPr lang="en-US" dirty="0">
                          <a:solidFill>
                            <a:schemeClr val="bg1"/>
                          </a:solidFill>
                          <a:effectLst/>
                        </a:rPr>
                        <a:t>Rank</a:t>
                      </a:r>
                    </a:p>
                  </a:txBody>
                  <a:tcPr anchor="ctr"/>
                </a:tc>
                <a:tc>
                  <a:txBody>
                    <a:bodyPr/>
                    <a:lstStyle/>
                    <a:p>
                      <a:pPr algn="l"/>
                      <a:r>
                        <a:rPr lang="en-US" dirty="0">
                          <a:solidFill>
                            <a:schemeClr val="bg1"/>
                          </a:solidFill>
                          <a:effectLst/>
                        </a:rPr>
                        <a:t>Bank Home Page</a:t>
                      </a:r>
                    </a:p>
                  </a:txBody>
                  <a:tcPr anchor="ctr"/>
                </a:tc>
                <a:tc>
                  <a:txBody>
                    <a:bodyPr/>
                    <a:lstStyle/>
                    <a:p>
                      <a:pPr algn="l"/>
                      <a:r>
                        <a:rPr lang="en-US" dirty="0">
                          <a:solidFill>
                            <a:schemeClr val="bg1"/>
                          </a:solidFill>
                          <a:effectLst/>
                        </a:rPr>
                        <a:t>Total assets</a:t>
                      </a:r>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2018 </a:t>
                      </a:r>
                      <a:r>
                        <a:rPr lang="en-US" dirty="0" err="1"/>
                        <a:t>aXe</a:t>
                      </a:r>
                      <a:r>
                        <a:rPr lang="en-US" dirty="0"/>
                        <a:t> Issues </a:t>
                      </a:r>
                    </a:p>
                  </a:txBody>
                  <a:tcPr/>
                </a:tc>
                <a:extLst>
                  <a:ext uri="{0D108BD9-81ED-4DB2-BD59-A6C34878D82A}">
                    <a16:rowId xmlns:a16="http://schemas.microsoft.com/office/drawing/2014/main" val="10000"/>
                  </a:ext>
                </a:extLst>
              </a:tr>
              <a:tr h="370840">
                <a:tc>
                  <a:txBody>
                    <a:bodyPr/>
                    <a:lstStyle/>
                    <a:p>
                      <a:pPr algn="l"/>
                      <a:r>
                        <a:rPr lang="en-US" dirty="0">
                          <a:effectLst/>
                        </a:rPr>
                        <a:t>1</a:t>
                      </a:r>
                    </a:p>
                  </a:txBody>
                  <a:tcPr anchor="ctr"/>
                </a:tc>
                <a:tc>
                  <a:txBody>
                    <a:bodyPr/>
                    <a:lstStyle/>
                    <a:p>
                      <a:pPr algn="l"/>
                      <a:r>
                        <a:rPr lang="en-US" dirty="0">
                          <a:effectLst/>
                        </a:rPr>
                        <a:t>JPMorgan Chase</a:t>
                      </a:r>
                    </a:p>
                  </a:txBody>
                  <a:tcPr anchor="ctr"/>
                </a:tc>
                <a:tc>
                  <a:txBody>
                    <a:bodyPr/>
                    <a:lstStyle/>
                    <a:p>
                      <a:pPr algn="l"/>
                      <a:r>
                        <a:rPr lang="en-US" dirty="0">
                          <a:effectLst/>
                        </a:rPr>
                        <a:t>$2.53 trillion</a:t>
                      </a:r>
                    </a:p>
                  </a:txBody>
                  <a:tcPr anchor="ctr"/>
                </a:tc>
                <a:tc>
                  <a:txBody>
                    <a:bodyPr/>
                    <a:lstStyle/>
                    <a:p>
                      <a:pPr algn="r"/>
                      <a:r>
                        <a:rPr lang="en-US" dirty="0"/>
                        <a:t>1</a:t>
                      </a:r>
                    </a:p>
                  </a:txBody>
                  <a:tcPr/>
                </a:tc>
                <a:extLst>
                  <a:ext uri="{0D108BD9-81ED-4DB2-BD59-A6C34878D82A}">
                    <a16:rowId xmlns:a16="http://schemas.microsoft.com/office/drawing/2014/main" val="10001"/>
                  </a:ext>
                </a:extLst>
              </a:tr>
              <a:tr h="370840">
                <a:tc>
                  <a:txBody>
                    <a:bodyPr/>
                    <a:lstStyle/>
                    <a:p>
                      <a:pPr algn="l"/>
                      <a:r>
                        <a:rPr lang="is-IS">
                          <a:effectLst/>
                        </a:rPr>
                        <a:t>2</a:t>
                      </a:r>
                    </a:p>
                  </a:txBody>
                  <a:tcPr anchor="ctr"/>
                </a:tc>
                <a:tc>
                  <a:txBody>
                    <a:bodyPr/>
                    <a:lstStyle/>
                    <a:p>
                      <a:pPr algn="l"/>
                      <a:r>
                        <a:rPr lang="en-US" dirty="0">
                          <a:effectLst/>
                        </a:rPr>
                        <a:t>Bank of America </a:t>
                      </a:r>
                    </a:p>
                  </a:txBody>
                  <a:tcPr anchor="ctr"/>
                </a:tc>
                <a:tc>
                  <a:txBody>
                    <a:bodyPr/>
                    <a:lstStyle/>
                    <a:p>
                      <a:pPr algn="l"/>
                      <a:r>
                        <a:rPr lang="en-US" dirty="0">
                          <a:effectLst/>
                        </a:rPr>
                        <a:t>$2.28 trillion</a:t>
                      </a:r>
                    </a:p>
                  </a:txBody>
                  <a:tcPr anchor="ctr"/>
                </a:tc>
                <a:tc>
                  <a:txBody>
                    <a:bodyPr/>
                    <a:lstStyle/>
                    <a:p>
                      <a:pPr algn="r"/>
                      <a:r>
                        <a:rPr lang="en-US" dirty="0"/>
                        <a:t>10</a:t>
                      </a:r>
                    </a:p>
                  </a:txBody>
                  <a:tcPr/>
                </a:tc>
                <a:extLst>
                  <a:ext uri="{0D108BD9-81ED-4DB2-BD59-A6C34878D82A}">
                    <a16:rowId xmlns:a16="http://schemas.microsoft.com/office/drawing/2014/main" val="10002"/>
                  </a:ext>
                </a:extLst>
              </a:tr>
              <a:tr h="370840">
                <a:tc>
                  <a:txBody>
                    <a:bodyPr/>
                    <a:lstStyle/>
                    <a:p>
                      <a:pPr algn="l"/>
                      <a:r>
                        <a:rPr lang="en-US">
                          <a:effectLst/>
                        </a:rPr>
                        <a:t>3</a:t>
                      </a:r>
                    </a:p>
                  </a:txBody>
                  <a:tcPr anchor="ctr"/>
                </a:tc>
                <a:tc>
                  <a:txBody>
                    <a:bodyPr/>
                    <a:lstStyle/>
                    <a:p>
                      <a:pPr algn="l"/>
                      <a:r>
                        <a:rPr lang="en-US" dirty="0">
                          <a:effectLst/>
                        </a:rPr>
                        <a:t>Wells Fargo </a:t>
                      </a:r>
                    </a:p>
                  </a:txBody>
                  <a:tcPr anchor="ctr"/>
                </a:tc>
                <a:tc>
                  <a:txBody>
                    <a:bodyPr/>
                    <a:lstStyle/>
                    <a:p>
                      <a:pPr algn="l"/>
                      <a:r>
                        <a:rPr lang="en-US" dirty="0">
                          <a:effectLst/>
                        </a:rPr>
                        <a:t>$1.95 trillion</a:t>
                      </a:r>
                    </a:p>
                  </a:txBody>
                  <a:tcPr anchor="ctr"/>
                </a:tc>
                <a:tc>
                  <a:txBody>
                    <a:bodyPr/>
                    <a:lstStyle/>
                    <a:p>
                      <a:pPr algn="r"/>
                      <a:r>
                        <a:rPr lang="en-US" dirty="0"/>
                        <a:t>1</a:t>
                      </a:r>
                    </a:p>
                  </a:txBody>
                  <a:tcPr/>
                </a:tc>
                <a:extLst>
                  <a:ext uri="{0D108BD9-81ED-4DB2-BD59-A6C34878D82A}">
                    <a16:rowId xmlns:a16="http://schemas.microsoft.com/office/drawing/2014/main" val="10003"/>
                  </a:ext>
                </a:extLst>
              </a:tr>
              <a:tr h="370840">
                <a:tc>
                  <a:txBody>
                    <a:bodyPr/>
                    <a:lstStyle/>
                    <a:p>
                      <a:pPr algn="l"/>
                      <a:r>
                        <a:rPr lang="en-US">
                          <a:effectLst/>
                        </a:rPr>
                        <a:t>4</a:t>
                      </a:r>
                    </a:p>
                  </a:txBody>
                  <a:tcPr anchor="ctr"/>
                </a:tc>
                <a:tc>
                  <a:txBody>
                    <a:bodyPr/>
                    <a:lstStyle/>
                    <a:p>
                      <a:pPr algn="l"/>
                      <a:r>
                        <a:rPr lang="en-US" dirty="0">
                          <a:effectLst/>
                        </a:rPr>
                        <a:t>Citigroup </a:t>
                      </a:r>
                    </a:p>
                  </a:txBody>
                  <a:tcPr anchor="ctr"/>
                </a:tc>
                <a:tc>
                  <a:txBody>
                    <a:bodyPr/>
                    <a:lstStyle/>
                    <a:p>
                      <a:pPr algn="l"/>
                      <a:r>
                        <a:rPr lang="en-US" dirty="0">
                          <a:effectLst/>
                        </a:rPr>
                        <a:t>$1.84 trillion</a:t>
                      </a:r>
                    </a:p>
                  </a:txBody>
                  <a:tcPr anchor="ctr"/>
                </a:tc>
                <a:tc>
                  <a:txBody>
                    <a:bodyPr/>
                    <a:lstStyle/>
                    <a:p>
                      <a:pPr algn="r"/>
                      <a:r>
                        <a:rPr lang="en-US" dirty="0"/>
                        <a:t>1</a:t>
                      </a:r>
                    </a:p>
                  </a:txBody>
                  <a:tcPr/>
                </a:tc>
                <a:extLst>
                  <a:ext uri="{0D108BD9-81ED-4DB2-BD59-A6C34878D82A}">
                    <a16:rowId xmlns:a16="http://schemas.microsoft.com/office/drawing/2014/main" val="10004"/>
                  </a:ext>
                </a:extLst>
              </a:tr>
              <a:tr h="370840">
                <a:tc>
                  <a:txBody>
                    <a:bodyPr/>
                    <a:lstStyle/>
                    <a:p>
                      <a:pPr algn="l"/>
                      <a:r>
                        <a:rPr lang="en-US">
                          <a:effectLst/>
                        </a:rPr>
                        <a:t>5</a:t>
                      </a:r>
                    </a:p>
                  </a:txBody>
                  <a:tcPr anchor="ctr"/>
                </a:tc>
                <a:tc>
                  <a:txBody>
                    <a:bodyPr/>
                    <a:lstStyle/>
                    <a:p>
                      <a:pPr algn="l"/>
                      <a:r>
                        <a:rPr lang="en-US" dirty="0">
                          <a:effectLst/>
                        </a:rPr>
                        <a:t>Goldman Sachs</a:t>
                      </a:r>
                    </a:p>
                  </a:txBody>
                  <a:tcPr anchor="ctr"/>
                </a:tc>
                <a:tc>
                  <a:txBody>
                    <a:bodyPr/>
                    <a:lstStyle/>
                    <a:p>
                      <a:pPr algn="l"/>
                      <a:r>
                        <a:rPr lang="en-US">
                          <a:effectLst/>
                        </a:rPr>
                        <a:t>$917 billion</a:t>
                      </a:r>
                    </a:p>
                  </a:txBody>
                  <a:tcPr anchor="ctr"/>
                </a:tc>
                <a:tc>
                  <a:txBody>
                    <a:bodyPr/>
                    <a:lstStyle/>
                    <a:p>
                      <a:pPr algn="r"/>
                      <a:r>
                        <a:rPr lang="en-US" dirty="0"/>
                        <a:t>115</a:t>
                      </a:r>
                    </a:p>
                  </a:txBody>
                  <a:tcPr/>
                </a:tc>
                <a:extLst>
                  <a:ext uri="{0D108BD9-81ED-4DB2-BD59-A6C34878D82A}">
                    <a16:rowId xmlns:a16="http://schemas.microsoft.com/office/drawing/2014/main" val="10005"/>
                  </a:ext>
                </a:extLst>
              </a:tr>
              <a:tr h="370840">
                <a:tc>
                  <a:txBody>
                    <a:bodyPr/>
                    <a:lstStyle/>
                    <a:p>
                      <a:pPr algn="l"/>
                      <a:r>
                        <a:rPr lang="en-US">
                          <a:effectLst/>
                        </a:rPr>
                        <a:t>6</a:t>
                      </a:r>
                    </a:p>
                  </a:txBody>
                  <a:tcPr anchor="ctr"/>
                </a:tc>
                <a:tc>
                  <a:txBody>
                    <a:bodyPr/>
                    <a:lstStyle/>
                    <a:p>
                      <a:pPr algn="l"/>
                      <a:r>
                        <a:rPr lang="en-US">
                          <a:effectLst/>
                        </a:rPr>
                        <a:t>Morgan Stanley</a:t>
                      </a:r>
                    </a:p>
                  </a:txBody>
                  <a:tcPr anchor="ctr"/>
                </a:tc>
                <a:tc>
                  <a:txBody>
                    <a:bodyPr/>
                    <a:lstStyle/>
                    <a:p>
                      <a:pPr algn="l"/>
                      <a:r>
                        <a:rPr lang="en-US" dirty="0">
                          <a:effectLst/>
                        </a:rPr>
                        <a:t>$851 billion</a:t>
                      </a:r>
                    </a:p>
                  </a:txBody>
                  <a:tcPr anchor="ctr"/>
                </a:tc>
                <a:tc>
                  <a:txBody>
                    <a:bodyPr/>
                    <a:lstStyle/>
                    <a:p>
                      <a:pPr algn="r"/>
                      <a:r>
                        <a:rPr lang="en-US" dirty="0"/>
                        <a:t>41</a:t>
                      </a:r>
                    </a:p>
                  </a:txBody>
                  <a:tcPr/>
                </a:tc>
                <a:extLst>
                  <a:ext uri="{0D108BD9-81ED-4DB2-BD59-A6C34878D82A}">
                    <a16:rowId xmlns:a16="http://schemas.microsoft.com/office/drawing/2014/main" val="10006"/>
                  </a:ext>
                </a:extLst>
              </a:tr>
              <a:tr h="370840">
                <a:tc>
                  <a:txBody>
                    <a:bodyPr/>
                    <a:lstStyle/>
                    <a:p>
                      <a:pPr algn="l"/>
                      <a:r>
                        <a:rPr lang="en-US">
                          <a:effectLst/>
                        </a:rPr>
                        <a:t>7</a:t>
                      </a:r>
                    </a:p>
                  </a:txBody>
                  <a:tcPr anchor="ctr"/>
                </a:tc>
                <a:tc>
                  <a:txBody>
                    <a:bodyPr/>
                    <a:lstStyle/>
                    <a:p>
                      <a:pPr algn="l"/>
                      <a:r>
                        <a:rPr lang="en-US">
                          <a:effectLst/>
                        </a:rPr>
                        <a:t>U.S. Bancorp</a:t>
                      </a:r>
                    </a:p>
                  </a:txBody>
                  <a:tcPr anchor="ctr"/>
                </a:tc>
                <a:tc>
                  <a:txBody>
                    <a:bodyPr/>
                    <a:lstStyle/>
                    <a:p>
                      <a:pPr algn="l"/>
                      <a:r>
                        <a:rPr lang="en-US" dirty="0">
                          <a:effectLst/>
                        </a:rPr>
                        <a:t>$462 billion</a:t>
                      </a:r>
                    </a:p>
                  </a:txBody>
                  <a:tcPr anchor="ctr"/>
                </a:tc>
                <a:tc>
                  <a:txBody>
                    <a:bodyPr/>
                    <a:lstStyle/>
                    <a:p>
                      <a:pPr algn="r"/>
                      <a:r>
                        <a:rPr lang="en-US" dirty="0"/>
                        <a:t>13</a:t>
                      </a:r>
                    </a:p>
                  </a:txBody>
                  <a:tcPr/>
                </a:tc>
                <a:extLst>
                  <a:ext uri="{0D108BD9-81ED-4DB2-BD59-A6C34878D82A}">
                    <a16:rowId xmlns:a16="http://schemas.microsoft.com/office/drawing/2014/main" val="10007"/>
                  </a:ext>
                </a:extLst>
              </a:tr>
              <a:tr h="370840">
                <a:tc>
                  <a:txBody>
                    <a:bodyPr/>
                    <a:lstStyle/>
                    <a:p>
                      <a:pPr algn="l"/>
                      <a:r>
                        <a:rPr lang="en-US">
                          <a:effectLst/>
                        </a:rPr>
                        <a:t>8</a:t>
                      </a:r>
                    </a:p>
                  </a:txBody>
                  <a:tcPr anchor="ctr"/>
                </a:tc>
                <a:tc>
                  <a:txBody>
                    <a:bodyPr/>
                    <a:lstStyle/>
                    <a:p>
                      <a:pPr algn="l"/>
                      <a:r>
                        <a:rPr lang="en-US" dirty="0">
                          <a:effectLst/>
                        </a:rPr>
                        <a:t>TD Bank</a:t>
                      </a:r>
                      <a:r>
                        <a:rPr lang="en-US" baseline="0" dirty="0">
                          <a:effectLst/>
                        </a:rPr>
                        <a:t> (US)</a:t>
                      </a:r>
                      <a:endParaRPr lang="en-US" dirty="0">
                        <a:effectLst/>
                      </a:endParaRPr>
                    </a:p>
                  </a:txBody>
                  <a:tcPr anchor="ctr"/>
                </a:tc>
                <a:tc>
                  <a:txBody>
                    <a:bodyPr/>
                    <a:lstStyle/>
                    <a:p>
                      <a:pPr algn="l"/>
                      <a:r>
                        <a:rPr lang="en-US" dirty="0">
                          <a:effectLst/>
                        </a:rPr>
                        <a:t>$381 billion</a:t>
                      </a:r>
                    </a:p>
                  </a:txBody>
                  <a:tcPr anchor="ctr"/>
                </a:tc>
                <a:tc>
                  <a:txBody>
                    <a:bodyPr/>
                    <a:lstStyle/>
                    <a:p>
                      <a:pPr algn="r"/>
                      <a:r>
                        <a:rPr lang="en-US" dirty="0"/>
                        <a:t>11</a:t>
                      </a:r>
                    </a:p>
                  </a:txBody>
                  <a:tcPr/>
                </a:tc>
                <a:extLst>
                  <a:ext uri="{0D108BD9-81ED-4DB2-BD59-A6C34878D82A}">
                    <a16:rowId xmlns:a16="http://schemas.microsoft.com/office/drawing/2014/main" val="10008"/>
                  </a:ext>
                </a:extLst>
              </a:tr>
              <a:tr h="370840">
                <a:tc>
                  <a:txBody>
                    <a:bodyPr/>
                    <a:lstStyle/>
                    <a:p>
                      <a:pPr algn="l"/>
                      <a:r>
                        <a:rPr lang="en-US">
                          <a:effectLst/>
                        </a:rPr>
                        <a:t>9</a:t>
                      </a:r>
                    </a:p>
                  </a:txBody>
                  <a:tcPr anchor="ctr"/>
                </a:tc>
                <a:tc>
                  <a:txBody>
                    <a:bodyPr/>
                    <a:lstStyle/>
                    <a:p>
                      <a:pPr algn="l"/>
                      <a:r>
                        <a:rPr lang="en-US" dirty="0">
                          <a:effectLst/>
                        </a:rPr>
                        <a:t>PNC</a:t>
                      </a:r>
                    </a:p>
                  </a:txBody>
                  <a:tcPr anchor="ctr"/>
                </a:tc>
                <a:tc>
                  <a:txBody>
                    <a:bodyPr/>
                    <a:lstStyle/>
                    <a:p>
                      <a:pPr algn="l"/>
                      <a:r>
                        <a:rPr lang="en-US" dirty="0">
                          <a:effectLst/>
                        </a:rPr>
                        <a:t>$380 billion</a:t>
                      </a:r>
                    </a:p>
                  </a:txBody>
                  <a:tcPr anchor="ctr"/>
                </a:tc>
                <a:tc>
                  <a:txBody>
                    <a:bodyPr/>
                    <a:lstStyle/>
                    <a:p>
                      <a:pPr algn="r"/>
                      <a:r>
                        <a:rPr lang="en-US" dirty="0"/>
                        <a:t>18</a:t>
                      </a:r>
                    </a:p>
                  </a:txBody>
                  <a:tcPr/>
                </a:tc>
                <a:extLst>
                  <a:ext uri="{0D108BD9-81ED-4DB2-BD59-A6C34878D82A}">
                    <a16:rowId xmlns:a16="http://schemas.microsoft.com/office/drawing/2014/main" val="10009"/>
                  </a:ext>
                </a:extLst>
              </a:tr>
              <a:tr h="370840">
                <a:tc>
                  <a:txBody>
                    <a:bodyPr/>
                    <a:lstStyle/>
                    <a:p>
                      <a:pPr algn="l"/>
                      <a:r>
                        <a:rPr lang="en-US">
                          <a:effectLst/>
                        </a:rPr>
                        <a:t>10</a:t>
                      </a:r>
                    </a:p>
                  </a:txBody>
                  <a:tcPr anchor="ctr"/>
                </a:tc>
                <a:tc>
                  <a:txBody>
                    <a:bodyPr/>
                    <a:lstStyle/>
                    <a:p>
                      <a:pPr algn="l"/>
                      <a:r>
                        <a:rPr lang="en-US" dirty="0">
                          <a:effectLst/>
                        </a:rPr>
                        <a:t>Bank of New York </a:t>
                      </a:r>
                      <a:r>
                        <a:rPr lang="en-US" u="none" strike="noStrike" dirty="0">
                          <a:solidFill>
                            <a:srgbClr val="202020"/>
                          </a:solidFill>
                          <a:effectLst/>
                          <a:hlinkClick r:id="rId2"/>
                        </a:rPr>
                        <a:t>Mellon</a:t>
                      </a:r>
                      <a:r>
                        <a:rPr lang="en-US" dirty="0">
                          <a:effectLst/>
                        </a:rPr>
                        <a:t> </a:t>
                      </a:r>
                    </a:p>
                  </a:txBody>
                  <a:tcPr anchor="ctr"/>
                </a:tc>
                <a:tc>
                  <a:txBody>
                    <a:bodyPr/>
                    <a:lstStyle/>
                    <a:p>
                      <a:pPr algn="l"/>
                      <a:r>
                        <a:rPr lang="en-US" dirty="0">
                          <a:effectLst/>
                        </a:rPr>
                        <a:t>$371 billion</a:t>
                      </a:r>
                    </a:p>
                  </a:txBody>
                  <a:tcPr anchor="ctr"/>
                </a:tc>
                <a:tc>
                  <a:txBody>
                    <a:bodyPr/>
                    <a:lstStyle/>
                    <a:p>
                      <a:pPr algn="r"/>
                      <a:r>
                        <a:rPr lang="en-US" dirty="0"/>
                        <a:t>8</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962337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A11Y of Top 20 Banks (contd.)</a:t>
            </a:r>
            <a:endParaRPr lang="en-US" dirty="0"/>
          </a:p>
        </p:txBody>
      </p:sp>
      <p:graphicFrame>
        <p:nvGraphicFramePr>
          <p:cNvPr id="7" name="Content Placeholder 6"/>
          <p:cNvGraphicFramePr>
            <a:graphicFrameLocks noGrp="1"/>
          </p:cNvGraphicFramePr>
          <p:nvPr>
            <p:ph sz="quarter" idx="4294967295"/>
            <p:extLst>
              <p:ext uri="{D42A27DB-BD31-4B8C-83A1-F6EECF244321}">
                <p14:modId xmlns:p14="http://schemas.microsoft.com/office/powerpoint/2010/main" val="2308499202"/>
              </p:ext>
            </p:extLst>
          </p:nvPr>
        </p:nvGraphicFramePr>
        <p:xfrm>
          <a:off x="1940560" y="1532218"/>
          <a:ext cx="8310880" cy="4079240"/>
        </p:xfrm>
        <a:graphic>
          <a:graphicData uri="http://schemas.openxmlformats.org/drawingml/2006/table">
            <a:tbl>
              <a:tblPr firstRow="1" bandRow="1">
                <a:tableStyleId>{5C22544A-7EE6-4342-B048-85BDC9FD1C3A}</a:tableStyleId>
              </a:tblPr>
              <a:tblGrid>
                <a:gridCol w="963372">
                  <a:extLst>
                    <a:ext uri="{9D8B030D-6E8A-4147-A177-3AD203B41FA5}">
                      <a16:colId xmlns:a16="http://schemas.microsoft.com/office/drawing/2014/main" val="20000"/>
                    </a:ext>
                  </a:extLst>
                </a:gridCol>
                <a:gridCol w="3048281">
                  <a:extLst>
                    <a:ext uri="{9D8B030D-6E8A-4147-A177-3AD203B41FA5}">
                      <a16:colId xmlns:a16="http://schemas.microsoft.com/office/drawing/2014/main" val="20001"/>
                    </a:ext>
                  </a:extLst>
                </a:gridCol>
                <a:gridCol w="2358105">
                  <a:extLst>
                    <a:ext uri="{9D8B030D-6E8A-4147-A177-3AD203B41FA5}">
                      <a16:colId xmlns:a16="http://schemas.microsoft.com/office/drawing/2014/main" val="20002"/>
                    </a:ext>
                  </a:extLst>
                </a:gridCol>
                <a:gridCol w="1941122">
                  <a:extLst>
                    <a:ext uri="{9D8B030D-6E8A-4147-A177-3AD203B41FA5}">
                      <a16:colId xmlns:a16="http://schemas.microsoft.com/office/drawing/2014/main" val="20003"/>
                    </a:ext>
                  </a:extLst>
                </a:gridCol>
              </a:tblGrid>
              <a:tr h="370840">
                <a:tc>
                  <a:txBody>
                    <a:bodyPr/>
                    <a:lstStyle/>
                    <a:p>
                      <a:pPr algn="l"/>
                      <a:r>
                        <a:rPr lang="en-US" dirty="0">
                          <a:solidFill>
                            <a:schemeClr val="bg1"/>
                          </a:solidFill>
                          <a:effectLst/>
                        </a:rPr>
                        <a:t>Rank</a:t>
                      </a:r>
                    </a:p>
                  </a:txBody>
                  <a:tcPr anchor="ctr"/>
                </a:tc>
                <a:tc>
                  <a:txBody>
                    <a:bodyPr/>
                    <a:lstStyle/>
                    <a:p>
                      <a:pPr algn="l"/>
                      <a:r>
                        <a:rPr lang="en-US">
                          <a:solidFill>
                            <a:schemeClr val="bg1"/>
                          </a:solidFill>
                          <a:effectLst/>
                        </a:rPr>
                        <a:t>Bank name</a:t>
                      </a:r>
                    </a:p>
                  </a:txBody>
                  <a:tcPr anchor="ctr"/>
                </a:tc>
                <a:tc>
                  <a:txBody>
                    <a:bodyPr/>
                    <a:lstStyle/>
                    <a:p>
                      <a:pPr algn="l"/>
                      <a:r>
                        <a:rPr lang="en-US" dirty="0">
                          <a:solidFill>
                            <a:schemeClr val="bg1"/>
                          </a:solidFill>
                          <a:effectLst/>
                        </a:rPr>
                        <a:t>Total assets</a:t>
                      </a:r>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2018 </a:t>
                      </a:r>
                      <a:r>
                        <a:rPr lang="en-US" dirty="0" err="1"/>
                        <a:t>aXe</a:t>
                      </a:r>
                      <a:r>
                        <a:rPr lang="en-US" dirty="0"/>
                        <a:t> Issues </a:t>
                      </a:r>
                    </a:p>
                  </a:txBody>
                  <a:tcPr/>
                </a:tc>
                <a:extLst>
                  <a:ext uri="{0D108BD9-81ED-4DB2-BD59-A6C34878D82A}">
                    <a16:rowId xmlns:a16="http://schemas.microsoft.com/office/drawing/2014/main" val="10000"/>
                  </a:ext>
                </a:extLst>
              </a:tr>
              <a:tr h="370840">
                <a:tc>
                  <a:txBody>
                    <a:bodyPr/>
                    <a:lstStyle/>
                    <a:p>
                      <a:pPr algn="l"/>
                      <a:r>
                        <a:rPr lang="cs-CZ" dirty="0">
                          <a:effectLst/>
                        </a:rPr>
                        <a:t>11</a:t>
                      </a:r>
                    </a:p>
                  </a:txBody>
                  <a:tcPr anchor="ctr"/>
                </a:tc>
                <a:tc>
                  <a:txBody>
                    <a:bodyPr/>
                    <a:lstStyle/>
                    <a:p>
                      <a:pPr algn="l"/>
                      <a:r>
                        <a:rPr lang="en-US">
                          <a:effectLst/>
                        </a:rPr>
                        <a:t>Capital One Financial Corp.</a:t>
                      </a:r>
                    </a:p>
                  </a:txBody>
                  <a:tcPr anchor="ctr"/>
                </a:tc>
                <a:tc>
                  <a:txBody>
                    <a:bodyPr/>
                    <a:lstStyle/>
                    <a:p>
                      <a:pPr algn="l"/>
                      <a:r>
                        <a:rPr lang="en-US" dirty="0">
                          <a:effectLst/>
                        </a:rPr>
                        <a:t>$365 billion</a:t>
                      </a:r>
                    </a:p>
                  </a:txBody>
                  <a:tcPr anchor="ctr"/>
                </a:tc>
                <a:tc>
                  <a:txBody>
                    <a:bodyPr/>
                    <a:lstStyle/>
                    <a:p>
                      <a:pPr algn="r"/>
                      <a:r>
                        <a:rPr lang="en-US" dirty="0"/>
                        <a:t>8</a:t>
                      </a:r>
                    </a:p>
                  </a:txBody>
                  <a:tcPr/>
                </a:tc>
                <a:extLst>
                  <a:ext uri="{0D108BD9-81ED-4DB2-BD59-A6C34878D82A}">
                    <a16:rowId xmlns:a16="http://schemas.microsoft.com/office/drawing/2014/main" val="10001"/>
                  </a:ext>
                </a:extLst>
              </a:tr>
              <a:tr h="370840">
                <a:tc>
                  <a:txBody>
                    <a:bodyPr/>
                    <a:lstStyle/>
                    <a:p>
                      <a:pPr algn="l"/>
                      <a:r>
                        <a:rPr lang="is-IS">
                          <a:effectLst/>
                        </a:rPr>
                        <a:t>12</a:t>
                      </a:r>
                    </a:p>
                  </a:txBody>
                  <a:tcPr anchor="ctr"/>
                </a:tc>
                <a:tc>
                  <a:txBody>
                    <a:bodyPr/>
                    <a:lstStyle/>
                    <a:p>
                      <a:pPr algn="l"/>
                      <a:r>
                        <a:rPr lang="en-US" dirty="0">
                          <a:effectLst/>
                        </a:rPr>
                        <a:t>HSBC</a:t>
                      </a:r>
                    </a:p>
                  </a:txBody>
                  <a:tcPr anchor="ctr"/>
                </a:tc>
                <a:tc>
                  <a:txBody>
                    <a:bodyPr/>
                    <a:lstStyle/>
                    <a:p>
                      <a:pPr algn="l"/>
                      <a:r>
                        <a:rPr lang="en-US" dirty="0">
                          <a:effectLst/>
                        </a:rPr>
                        <a:t>$273 billion</a:t>
                      </a:r>
                    </a:p>
                  </a:txBody>
                  <a:tcPr anchor="ctr"/>
                </a:tc>
                <a:tc>
                  <a:txBody>
                    <a:bodyPr/>
                    <a:lstStyle/>
                    <a:p>
                      <a:pPr algn="r"/>
                      <a:r>
                        <a:rPr lang="en-US" dirty="0"/>
                        <a:t>2</a:t>
                      </a:r>
                    </a:p>
                  </a:txBody>
                  <a:tcPr/>
                </a:tc>
                <a:extLst>
                  <a:ext uri="{0D108BD9-81ED-4DB2-BD59-A6C34878D82A}">
                    <a16:rowId xmlns:a16="http://schemas.microsoft.com/office/drawing/2014/main" val="10002"/>
                  </a:ext>
                </a:extLst>
              </a:tr>
              <a:tr h="370840">
                <a:tc>
                  <a:txBody>
                    <a:bodyPr/>
                    <a:lstStyle/>
                    <a:p>
                      <a:pPr algn="l"/>
                      <a:r>
                        <a:rPr lang="is-IS">
                          <a:effectLst/>
                        </a:rPr>
                        <a:t>13</a:t>
                      </a:r>
                    </a:p>
                  </a:txBody>
                  <a:tcPr anchor="ctr"/>
                </a:tc>
                <a:tc>
                  <a:txBody>
                    <a:bodyPr/>
                    <a:lstStyle/>
                    <a:p>
                      <a:pPr algn="l"/>
                      <a:r>
                        <a:rPr lang="en-US" dirty="0">
                          <a:effectLst/>
                        </a:rPr>
                        <a:t>Charles Schwab</a:t>
                      </a:r>
                    </a:p>
                  </a:txBody>
                  <a:tcPr anchor="ctr"/>
                </a:tc>
                <a:tc>
                  <a:txBody>
                    <a:bodyPr/>
                    <a:lstStyle/>
                    <a:p>
                      <a:pPr algn="l"/>
                      <a:r>
                        <a:rPr lang="en-US" dirty="0">
                          <a:effectLst/>
                        </a:rPr>
                        <a:t>$243 billion</a:t>
                      </a:r>
                    </a:p>
                  </a:txBody>
                  <a:tcPr anchor="ctr"/>
                </a:tc>
                <a:tc>
                  <a:txBody>
                    <a:bodyPr/>
                    <a:lstStyle/>
                    <a:p>
                      <a:pPr algn="r"/>
                      <a:r>
                        <a:rPr lang="en-US" dirty="0"/>
                        <a:t>63</a:t>
                      </a:r>
                    </a:p>
                  </a:txBody>
                  <a:tcPr/>
                </a:tc>
                <a:extLst>
                  <a:ext uri="{0D108BD9-81ED-4DB2-BD59-A6C34878D82A}">
                    <a16:rowId xmlns:a16="http://schemas.microsoft.com/office/drawing/2014/main" val="10003"/>
                  </a:ext>
                </a:extLst>
              </a:tr>
              <a:tr h="370840">
                <a:tc>
                  <a:txBody>
                    <a:bodyPr/>
                    <a:lstStyle/>
                    <a:p>
                      <a:pPr algn="l"/>
                      <a:r>
                        <a:rPr lang="en-US">
                          <a:effectLst/>
                        </a:rPr>
                        <a:t>14</a:t>
                      </a:r>
                    </a:p>
                  </a:txBody>
                  <a:tcPr anchor="ctr"/>
                </a:tc>
                <a:tc>
                  <a:txBody>
                    <a:bodyPr/>
                    <a:lstStyle/>
                    <a:p>
                      <a:pPr algn="l"/>
                      <a:r>
                        <a:rPr lang="en-US" dirty="0">
                          <a:effectLst/>
                        </a:rPr>
                        <a:t>State Street</a:t>
                      </a:r>
                    </a:p>
                  </a:txBody>
                  <a:tcPr anchor="ctr"/>
                </a:tc>
                <a:tc>
                  <a:txBody>
                    <a:bodyPr/>
                    <a:lstStyle/>
                    <a:p>
                      <a:pPr algn="l"/>
                      <a:r>
                        <a:rPr lang="en-US" dirty="0">
                          <a:effectLst/>
                        </a:rPr>
                        <a:t>$238 billion</a:t>
                      </a:r>
                    </a:p>
                  </a:txBody>
                  <a:tcPr anchor="ctr"/>
                </a:tc>
                <a:tc>
                  <a:txBody>
                    <a:bodyPr/>
                    <a:lstStyle/>
                    <a:p>
                      <a:pPr algn="r"/>
                      <a:r>
                        <a:rPr lang="en-US" dirty="0"/>
                        <a:t>10</a:t>
                      </a:r>
                    </a:p>
                  </a:txBody>
                  <a:tcPr/>
                </a:tc>
                <a:extLst>
                  <a:ext uri="{0D108BD9-81ED-4DB2-BD59-A6C34878D82A}">
                    <a16:rowId xmlns:a16="http://schemas.microsoft.com/office/drawing/2014/main" val="10004"/>
                  </a:ext>
                </a:extLst>
              </a:tr>
              <a:tr h="370840">
                <a:tc>
                  <a:txBody>
                    <a:bodyPr/>
                    <a:lstStyle/>
                    <a:p>
                      <a:pPr algn="l"/>
                      <a:r>
                        <a:rPr lang="en-US">
                          <a:effectLst/>
                        </a:rPr>
                        <a:t>15</a:t>
                      </a:r>
                    </a:p>
                  </a:txBody>
                  <a:tcPr anchor="ctr"/>
                </a:tc>
                <a:tc>
                  <a:txBody>
                    <a:bodyPr/>
                    <a:lstStyle/>
                    <a:p>
                      <a:pPr algn="l"/>
                      <a:r>
                        <a:rPr lang="en-US" dirty="0">
                          <a:effectLst/>
                        </a:rPr>
                        <a:t>BB&amp;T</a:t>
                      </a:r>
                    </a:p>
                  </a:txBody>
                  <a:tcPr anchor="ctr"/>
                </a:tc>
                <a:tc>
                  <a:txBody>
                    <a:bodyPr/>
                    <a:lstStyle/>
                    <a:p>
                      <a:pPr algn="l"/>
                      <a:r>
                        <a:rPr lang="en-US" dirty="0">
                          <a:effectLst/>
                        </a:rPr>
                        <a:t>$221 billion</a:t>
                      </a:r>
                    </a:p>
                  </a:txBody>
                  <a:tcPr anchor="ctr"/>
                </a:tc>
                <a:tc>
                  <a:txBody>
                    <a:bodyPr/>
                    <a:lstStyle/>
                    <a:p>
                      <a:pPr algn="r"/>
                      <a:r>
                        <a:rPr lang="en-US" dirty="0"/>
                        <a:t>0</a:t>
                      </a:r>
                    </a:p>
                  </a:txBody>
                  <a:tcPr/>
                </a:tc>
                <a:extLst>
                  <a:ext uri="{0D108BD9-81ED-4DB2-BD59-A6C34878D82A}">
                    <a16:rowId xmlns:a16="http://schemas.microsoft.com/office/drawing/2014/main" val="10005"/>
                  </a:ext>
                </a:extLst>
              </a:tr>
              <a:tr h="370840">
                <a:tc>
                  <a:txBody>
                    <a:bodyPr/>
                    <a:lstStyle/>
                    <a:p>
                      <a:pPr algn="l"/>
                      <a:r>
                        <a:rPr lang="en-US" dirty="0">
                          <a:effectLst/>
                        </a:rPr>
                        <a:t>16</a:t>
                      </a:r>
                    </a:p>
                  </a:txBody>
                  <a:tcPr anchor="ctr"/>
                </a:tc>
                <a:tc>
                  <a:txBody>
                    <a:bodyPr/>
                    <a:lstStyle/>
                    <a:p>
                      <a:pPr algn="l"/>
                      <a:r>
                        <a:rPr lang="en-US" dirty="0" err="1">
                          <a:effectLst/>
                        </a:rPr>
                        <a:t>Suntrust</a:t>
                      </a:r>
                      <a:endParaRPr lang="en-US" dirty="0">
                        <a:effectLst/>
                      </a:endParaRPr>
                    </a:p>
                  </a:txBody>
                  <a:tcPr anchor="ctr"/>
                </a:tc>
                <a:tc>
                  <a:txBody>
                    <a:bodyPr/>
                    <a:lstStyle/>
                    <a:p>
                      <a:pPr algn="l"/>
                      <a:r>
                        <a:rPr lang="en-US" dirty="0">
                          <a:effectLst/>
                        </a:rPr>
                        <a:t>$205 billion</a:t>
                      </a:r>
                    </a:p>
                  </a:txBody>
                  <a:tcPr anchor="ctr"/>
                </a:tc>
                <a:tc>
                  <a:txBody>
                    <a:bodyPr/>
                    <a:lstStyle/>
                    <a:p>
                      <a:pPr algn="r"/>
                      <a:r>
                        <a:rPr lang="en-US" dirty="0"/>
                        <a:t>83</a:t>
                      </a:r>
                    </a:p>
                  </a:txBody>
                  <a:tcPr/>
                </a:tc>
                <a:extLst>
                  <a:ext uri="{0D108BD9-81ED-4DB2-BD59-A6C34878D82A}">
                    <a16:rowId xmlns:a16="http://schemas.microsoft.com/office/drawing/2014/main" val="10006"/>
                  </a:ext>
                </a:extLst>
              </a:tr>
              <a:tr h="370840">
                <a:tc>
                  <a:txBody>
                    <a:bodyPr/>
                    <a:lstStyle/>
                    <a:p>
                      <a:pPr algn="l"/>
                      <a:r>
                        <a:rPr lang="en-US" dirty="0">
                          <a:effectLst/>
                        </a:rPr>
                        <a:t>17</a:t>
                      </a:r>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effectLst/>
                        </a:rPr>
                        <a:t>American Express</a:t>
                      </a:r>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effectLst/>
                        </a:rPr>
                        <a:t>$181 billion</a:t>
                      </a:r>
                    </a:p>
                  </a:txBody>
                  <a:tcPr anchor="ctr"/>
                </a:tc>
                <a:tc>
                  <a:txBody>
                    <a:bodyPr/>
                    <a:lstStyle/>
                    <a:p>
                      <a:pPr algn="r"/>
                      <a:r>
                        <a:rPr lang="en-US" dirty="0"/>
                        <a:t>16</a:t>
                      </a:r>
                    </a:p>
                  </a:txBody>
                  <a:tcPr/>
                </a:tc>
                <a:extLst>
                  <a:ext uri="{0D108BD9-81ED-4DB2-BD59-A6C34878D82A}">
                    <a16:rowId xmlns:a16="http://schemas.microsoft.com/office/drawing/2014/main" val="10007"/>
                  </a:ext>
                </a:extLst>
              </a:tr>
              <a:tr h="370840">
                <a:tc>
                  <a:txBody>
                    <a:bodyPr/>
                    <a:lstStyle/>
                    <a:p>
                      <a:pPr algn="l"/>
                      <a:r>
                        <a:rPr lang="en-US" dirty="0">
                          <a:effectLst/>
                        </a:rPr>
                        <a:t>18</a:t>
                      </a:r>
                    </a:p>
                  </a:txBody>
                  <a:tcPr anchor="ctr"/>
                </a:tc>
                <a:tc>
                  <a:txBody>
                    <a:bodyPr/>
                    <a:lstStyle/>
                    <a:p>
                      <a:pPr algn="l"/>
                      <a:r>
                        <a:rPr lang="en-US" dirty="0">
                          <a:effectLst/>
                        </a:rPr>
                        <a:t>Ally</a:t>
                      </a:r>
                      <a:r>
                        <a:rPr lang="en-US" baseline="0" dirty="0">
                          <a:effectLst/>
                        </a:rPr>
                        <a:t> Financial</a:t>
                      </a:r>
                      <a:endParaRPr lang="en-US" dirty="0">
                        <a:effectLst/>
                      </a:endParaRPr>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effectLst/>
                        </a:rPr>
                        <a:t>$167 billion</a:t>
                      </a:r>
                    </a:p>
                  </a:txBody>
                  <a:tcPr anchor="ctr"/>
                </a:tc>
                <a:tc>
                  <a:txBody>
                    <a:bodyPr/>
                    <a:lstStyle/>
                    <a:p>
                      <a:pPr algn="r"/>
                      <a:r>
                        <a:rPr lang="en-US" dirty="0"/>
                        <a:t>9</a:t>
                      </a:r>
                    </a:p>
                  </a:txBody>
                  <a:tcPr/>
                </a:tc>
                <a:extLst>
                  <a:ext uri="{0D108BD9-81ED-4DB2-BD59-A6C34878D82A}">
                    <a16:rowId xmlns:a16="http://schemas.microsoft.com/office/drawing/2014/main" val="10008"/>
                  </a:ext>
                </a:extLst>
              </a:tr>
              <a:tr h="370840">
                <a:tc>
                  <a:txBody>
                    <a:bodyPr/>
                    <a:lstStyle/>
                    <a:p>
                      <a:pPr algn="l"/>
                      <a:r>
                        <a:rPr lang="en-US" dirty="0">
                          <a:effectLst/>
                        </a:rPr>
                        <a:t>19</a:t>
                      </a:r>
                    </a:p>
                  </a:txBody>
                  <a:tcPr anchor="ctr"/>
                </a:tc>
                <a:tc>
                  <a:txBody>
                    <a:bodyPr/>
                    <a:lstStyle/>
                    <a:p>
                      <a:pPr algn="l"/>
                      <a:r>
                        <a:rPr lang="en-US" dirty="0">
                          <a:effectLst/>
                        </a:rPr>
                        <a:t>Barclays</a:t>
                      </a:r>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effectLst/>
                        </a:rPr>
                        <a:t>$157 billion</a:t>
                      </a:r>
                    </a:p>
                  </a:txBody>
                  <a:tcPr anchor="ctr"/>
                </a:tc>
                <a:tc>
                  <a:txBody>
                    <a:bodyPr/>
                    <a:lstStyle/>
                    <a:p>
                      <a:pPr algn="r"/>
                      <a:r>
                        <a:rPr lang="en-US" dirty="0"/>
                        <a:t>42</a:t>
                      </a:r>
                    </a:p>
                  </a:txBody>
                  <a:tcPr/>
                </a:tc>
                <a:extLst>
                  <a:ext uri="{0D108BD9-81ED-4DB2-BD59-A6C34878D82A}">
                    <a16:rowId xmlns:a16="http://schemas.microsoft.com/office/drawing/2014/main" val="10009"/>
                  </a:ext>
                </a:extLst>
              </a:tr>
              <a:tr h="370840">
                <a:tc>
                  <a:txBody>
                    <a:bodyPr/>
                    <a:lstStyle/>
                    <a:p>
                      <a:pPr algn="l"/>
                      <a:r>
                        <a:rPr lang="en-US" dirty="0">
                          <a:effectLst/>
                        </a:rPr>
                        <a:t>20</a:t>
                      </a:r>
                    </a:p>
                  </a:txBody>
                  <a:tcPr anchor="ctr"/>
                </a:tc>
                <a:tc>
                  <a:txBody>
                    <a:bodyPr/>
                    <a:lstStyle/>
                    <a:p>
                      <a:pPr algn="l"/>
                      <a:r>
                        <a:rPr lang="en-US" dirty="0">
                          <a:effectLst/>
                        </a:rPr>
                        <a:t>USAA</a:t>
                      </a:r>
                    </a:p>
                  </a:txBody>
                  <a:tcPr anchor="ctr"/>
                </a:tc>
                <a:tc>
                  <a:txBody>
                    <a:bodyPr/>
                    <a:lstStyle/>
                    <a:p>
                      <a:pPr algn="l"/>
                      <a:r>
                        <a:rPr lang="en-US" dirty="0">
                          <a:effectLst/>
                        </a:rPr>
                        <a:t>$155 billion</a:t>
                      </a:r>
                    </a:p>
                  </a:txBody>
                  <a:tcPr anchor="ctr"/>
                </a:tc>
                <a:tc>
                  <a:txBody>
                    <a:bodyPr/>
                    <a:lstStyle/>
                    <a:p>
                      <a:pPr algn="r"/>
                      <a:r>
                        <a:rPr lang="en-US" dirty="0"/>
                        <a:t>9</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303806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normAutofit fontScale="92500" lnSpcReduction="20000"/>
          </a:bodyPr>
          <a:lstStyle/>
          <a:p>
            <a:r>
              <a:rPr lang="en-US"/>
              <a:t>Digital at the speed of light</a:t>
            </a:r>
          </a:p>
          <a:p>
            <a:pPr lvl="1"/>
            <a:r>
              <a:rPr lang="en-US"/>
              <a:t>in 2013, HSBC employed more developers than Google and speeding up the flow</a:t>
            </a:r>
          </a:p>
          <a:p>
            <a:pPr lvl="1"/>
            <a:r>
              <a:rPr lang="en-US"/>
              <a:t>In 2011, Amazon was performing 7k deploys a day, in 2015, 130k deploys a day</a:t>
            </a:r>
          </a:p>
          <a:p>
            <a:r>
              <a:rPr lang="en-US"/>
              <a:t>Crawl, Walk, Run (piggy-back on digital transformation initiatives)</a:t>
            </a:r>
          </a:p>
          <a:p>
            <a:pPr lvl="1"/>
            <a:r>
              <a:rPr lang="en-US"/>
              <a:t>Define value (executive support, clear targets, funding)</a:t>
            </a:r>
          </a:p>
          <a:p>
            <a:pPr lvl="1"/>
            <a:r>
              <a:rPr lang="en-US"/>
              <a:t>Launch (high-caliber team, lighthouse projects, agile practices)</a:t>
            </a:r>
          </a:p>
          <a:p>
            <a:pPr lvl="1"/>
            <a:r>
              <a:rPr lang="en-US"/>
              <a:t>Scale (sequence for quick returns, build replicable capabilities, help with adoption)</a:t>
            </a:r>
            <a:endParaRPr lang="en-US" dirty="0"/>
          </a:p>
        </p:txBody>
      </p:sp>
      <p:sp>
        <p:nvSpPr>
          <p:cNvPr id="9" name="Content Placeholder 8">
            <a:extLst>
              <a:ext uri="{FF2B5EF4-FFF2-40B4-BE49-F238E27FC236}">
                <a16:creationId xmlns:a16="http://schemas.microsoft.com/office/drawing/2014/main" id="{032684EF-322C-4BCD-B0DA-329EF3EDE03B}"/>
              </a:ext>
            </a:extLst>
          </p:cNvPr>
          <p:cNvSpPr>
            <a:spLocks noGrp="1"/>
          </p:cNvSpPr>
          <p:nvPr>
            <p:ph sz="half" idx="2"/>
          </p:nvPr>
        </p:nvSpPr>
        <p:spPr/>
        <p:txBody>
          <a:bodyPr/>
          <a:lstStyle/>
          <a:p>
            <a:endParaRPr lang="en-US"/>
          </a:p>
        </p:txBody>
      </p:sp>
      <p:sp>
        <p:nvSpPr>
          <p:cNvPr id="2" name="Title 1"/>
          <p:cNvSpPr>
            <a:spLocks noGrp="1"/>
          </p:cNvSpPr>
          <p:nvPr>
            <p:ph type="title"/>
          </p:nvPr>
        </p:nvSpPr>
        <p:spPr/>
        <p:txBody>
          <a:bodyPr/>
          <a:lstStyle/>
          <a:p>
            <a:r>
              <a:rPr lang="en-US"/>
              <a:t>Technology Trends </a:t>
            </a:r>
            <a:r>
              <a:rPr lang="mr-IN"/>
              <a:t>–</a:t>
            </a:r>
            <a:r>
              <a:rPr lang="en-US"/>
              <a:t> Digital Transformation</a:t>
            </a:r>
            <a:endParaRPr lang="en-US" dirty="0"/>
          </a:p>
        </p:txBody>
      </p:sp>
      <p:pic>
        <p:nvPicPr>
          <p:cNvPr id="5" name="Picture 4" descr="Decorative illustration" title="Man created out of electrons representing digital transformation"/>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72201" y="1389529"/>
            <a:ext cx="5181600" cy="4404360"/>
          </a:xfrm>
          <a:prstGeom prst="rect">
            <a:avLst/>
          </a:prstGeom>
        </p:spPr>
      </p:pic>
    </p:spTree>
    <p:extLst>
      <p:ext uri="{BB962C8B-B14F-4D97-AF65-F5344CB8AC3E}">
        <p14:creationId xmlns:p14="http://schemas.microsoft.com/office/powerpoint/2010/main" val="80675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Technology Trends </a:t>
            </a:r>
            <a:r>
              <a:rPr lang="mr-IN"/>
              <a:t>–</a:t>
            </a:r>
            <a:r>
              <a:rPr lang="en-US"/>
              <a:t> Agile/DevOps</a:t>
            </a:r>
            <a:endParaRPr lang="en-US" dirty="0"/>
          </a:p>
        </p:txBody>
      </p:sp>
      <p:sp>
        <p:nvSpPr>
          <p:cNvPr id="4" name="Content Placeholder 3"/>
          <p:cNvSpPr>
            <a:spLocks noGrp="1"/>
          </p:cNvSpPr>
          <p:nvPr>
            <p:ph sz="quarter" idx="13"/>
          </p:nvPr>
        </p:nvSpPr>
        <p:spPr/>
        <p:txBody>
          <a:bodyPr/>
          <a:lstStyle/>
          <a:p>
            <a:r>
              <a:rPr lang="en-US"/>
              <a:t>Culture of fear is being replaced with high-trust, collaborative culture</a:t>
            </a:r>
          </a:p>
          <a:p>
            <a:r>
              <a:rPr lang="en-US"/>
              <a:t>Everyone owns “quality”</a:t>
            </a:r>
          </a:p>
          <a:p>
            <a:pPr lvl="1"/>
            <a:r>
              <a:rPr lang="en-US"/>
              <a:t>Automation of testing throughout deployment pipelines</a:t>
            </a:r>
          </a:p>
          <a:p>
            <a:pPr lvl="1"/>
            <a:r>
              <a:rPr lang="en-US"/>
              <a:t>Optimal combination of Scripted &amp; Exploratory testing</a:t>
            </a:r>
          </a:p>
          <a:p>
            <a:pPr lvl="1"/>
            <a:r>
              <a:rPr lang="en-US"/>
              <a:t>Reducing work in progress by division of labor</a:t>
            </a:r>
          </a:p>
          <a:p>
            <a:pPr lvl="1"/>
            <a:r>
              <a:rPr lang="en-US"/>
              <a:t>Prevent rework by not passing defects downstream</a:t>
            </a:r>
          </a:p>
          <a:p>
            <a:r>
              <a:rPr lang="en-US"/>
              <a:t>Feedback loops for better detection &amp; recovery</a:t>
            </a:r>
          </a:p>
          <a:p>
            <a:r>
              <a:rPr lang="en-US"/>
              <a:t>Continual learning </a:t>
            </a:r>
            <a:r>
              <a:rPr lang="mr-IN"/>
              <a:t>–</a:t>
            </a:r>
            <a:r>
              <a:rPr lang="en-US"/>
              <a:t>daily practice</a:t>
            </a:r>
            <a:r>
              <a:rPr lang="en-US">
                <a:sym typeface="Wingdings"/>
              </a:rPr>
              <a:t></a:t>
            </a:r>
            <a:endParaRPr lang="en-US" dirty="0"/>
          </a:p>
        </p:txBody>
      </p:sp>
    </p:spTree>
    <p:extLst>
      <p:ext uri="{BB962C8B-B14F-4D97-AF65-F5344CB8AC3E}">
        <p14:creationId xmlns:p14="http://schemas.microsoft.com/office/powerpoint/2010/main" val="1870050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Technology Trends </a:t>
            </a:r>
            <a:r>
              <a:rPr lang="mr-IN"/>
              <a:t>–</a:t>
            </a:r>
            <a:r>
              <a:rPr lang="en-US"/>
              <a:t> Machine Learning/AI leveling the playing field</a:t>
            </a:r>
            <a:endParaRPr lang="en-US" dirty="0"/>
          </a:p>
        </p:txBody>
      </p:sp>
      <p:pic>
        <p:nvPicPr>
          <p:cNvPr id="5" name="Picture 4" descr="showing a clip of a sumo wrestlers and Conan O'Brien wrestling while another sumo wrestler watches showing auto-captioning by Google saying &quot;Yelling, Grunting&quot;" title="Screenshot of youtube video "/>
          <p:cNvPicPr>
            <a:picLocks noChangeAspect="1"/>
          </p:cNvPicPr>
          <p:nvPr/>
        </p:nvPicPr>
        <p:blipFill rotWithShape="1">
          <a:blip r:embed="rId3">
            <a:extLst>
              <a:ext uri="{28A0092B-C50C-407E-A947-70E740481C1C}">
                <a14:useLocalDpi xmlns:a14="http://schemas.microsoft.com/office/drawing/2010/main" val="0"/>
              </a:ext>
            </a:extLst>
          </a:blip>
          <a:srcRect t="3137" r="8864" b="1"/>
          <a:stretch/>
        </p:blipFill>
        <p:spPr>
          <a:xfrm>
            <a:off x="1465576" y="2135482"/>
            <a:ext cx="4897419" cy="2741133"/>
          </a:xfrm>
          <a:prstGeom prst="rect">
            <a:avLst/>
          </a:prstGeom>
        </p:spPr>
      </p:pic>
      <p:pic>
        <p:nvPicPr>
          <p:cNvPr id="6" name="Picture 5" descr="4 images that are auto described (alt added via Machine learning algorithms) showing Airplanes with description reading &quot;Airplanes&quot;, image of Cars with alt of &quot;Cars&quot;, Image of smiling African American couple with auto alt of &quot;Gorillas&quot; and finally an image of a young man in cap and gown that is described as &quot;Graduation&quot;" title="Auto description of image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9255" y="1989493"/>
            <a:ext cx="2840620" cy="3149600"/>
          </a:xfrm>
          <a:prstGeom prst="rect">
            <a:avLst/>
          </a:prstGeom>
        </p:spPr>
      </p:pic>
      <p:sp>
        <p:nvSpPr>
          <p:cNvPr id="8" name="TextBox 7">
            <a:extLst>
              <a:ext uri="{FF2B5EF4-FFF2-40B4-BE49-F238E27FC236}">
                <a16:creationId xmlns:a16="http://schemas.microsoft.com/office/drawing/2014/main" id="{B4C1D29B-FAD1-4E50-A95E-02EE364DEF08}"/>
              </a:ext>
            </a:extLst>
          </p:cNvPr>
          <p:cNvSpPr txBox="1"/>
          <p:nvPr/>
        </p:nvSpPr>
        <p:spPr>
          <a:xfrm>
            <a:off x="2012577" y="1496434"/>
            <a:ext cx="2698376" cy="555811"/>
          </a:xfrm>
          <a:prstGeom prst="rect">
            <a:avLst/>
          </a:prstGeom>
        </p:spPr>
        <p:txBody>
          <a:bodyPr vert="horz" wrap="none" lIns="91440" tIns="45720" rIns="91440" bIns="45720" rtlCol="0" anchor="ctr">
            <a:normAutofit/>
          </a:bodyPr>
          <a:lstStyle/>
          <a:p>
            <a:r>
              <a:rPr lang="en-US" dirty="0"/>
              <a:t>Auto captioning (YouTube)</a:t>
            </a:r>
          </a:p>
        </p:txBody>
      </p:sp>
      <p:sp>
        <p:nvSpPr>
          <p:cNvPr id="9" name="TextBox 8">
            <a:extLst>
              <a:ext uri="{FF2B5EF4-FFF2-40B4-BE49-F238E27FC236}">
                <a16:creationId xmlns:a16="http://schemas.microsoft.com/office/drawing/2014/main" id="{AF15D9B5-17BC-45E4-BD74-542E39AE3C37}"/>
              </a:ext>
            </a:extLst>
          </p:cNvPr>
          <p:cNvSpPr txBox="1"/>
          <p:nvPr/>
        </p:nvSpPr>
        <p:spPr>
          <a:xfrm>
            <a:off x="7400365" y="1317139"/>
            <a:ext cx="2259106" cy="914400"/>
          </a:xfrm>
          <a:prstGeom prst="rect">
            <a:avLst/>
          </a:prstGeom>
        </p:spPr>
        <p:txBody>
          <a:bodyPr vert="horz" wrap="none" lIns="91440" tIns="45720" rIns="91440" bIns="45720" rtlCol="0" anchor="ctr">
            <a:normAutofit/>
          </a:bodyPr>
          <a:lstStyle/>
          <a:p>
            <a:pPr algn="l"/>
            <a:r>
              <a:rPr lang="en-US" dirty="0"/>
              <a:t>Auto alt for images</a:t>
            </a:r>
          </a:p>
        </p:txBody>
      </p:sp>
      <p:sp>
        <p:nvSpPr>
          <p:cNvPr id="10" name="TextBox 9">
            <a:extLst>
              <a:ext uri="{FF2B5EF4-FFF2-40B4-BE49-F238E27FC236}">
                <a16:creationId xmlns:a16="http://schemas.microsoft.com/office/drawing/2014/main" id="{E10046F2-E3EB-40AB-8E21-F5BE54ABAD4C}"/>
              </a:ext>
            </a:extLst>
          </p:cNvPr>
          <p:cNvSpPr txBox="1"/>
          <p:nvPr/>
        </p:nvSpPr>
        <p:spPr>
          <a:xfrm>
            <a:off x="2640106" y="5222330"/>
            <a:ext cx="7019365" cy="914400"/>
          </a:xfrm>
          <a:prstGeom prst="rect">
            <a:avLst/>
          </a:prstGeom>
        </p:spPr>
        <p:txBody>
          <a:bodyPr vert="horz" wrap="none" lIns="91440" tIns="45720" rIns="91440" bIns="45720" rtlCol="0" anchor="ctr">
            <a:normAutofit/>
          </a:bodyPr>
          <a:lstStyle/>
          <a:p>
            <a:pPr algn="ctr"/>
            <a:r>
              <a:rPr lang="en-US" dirty="0"/>
              <a:t>Improving developer’s lives by increasing automation in accessibility testing</a:t>
            </a:r>
          </a:p>
          <a:p>
            <a:pPr algn="ctr"/>
            <a:r>
              <a:rPr lang="en-US" b="1" dirty="0"/>
              <a:t>Good/non-biased datasets are important</a:t>
            </a:r>
          </a:p>
        </p:txBody>
      </p:sp>
    </p:spTree>
    <p:extLst>
      <p:ext uri="{BB962C8B-B14F-4D97-AF65-F5344CB8AC3E}">
        <p14:creationId xmlns:p14="http://schemas.microsoft.com/office/powerpoint/2010/main" val="1183031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title="A11Y Trends 2017"/>
          <p:cNvSpPr>
            <a:spLocks noGrp="1"/>
          </p:cNvSpPr>
          <p:nvPr>
            <p:ph type="title"/>
          </p:nvPr>
        </p:nvSpPr>
        <p:spPr/>
        <p:txBody>
          <a:bodyPr/>
          <a:lstStyle/>
          <a:p>
            <a:r>
              <a:rPr lang="en-US"/>
              <a:t>A11Y Trends 2017</a:t>
            </a:r>
            <a:endParaRPr lang="en-US" dirty="0"/>
          </a:p>
        </p:txBody>
      </p:sp>
      <p:sp>
        <p:nvSpPr>
          <p:cNvPr id="8" name="Content Placeholder 7">
            <a:extLst>
              <a:ext uri="{FF2B5EF4-FFF2-40B4-BE49-F238E27FC236}">
                <a16:creationId xmlns:a16="http://schemas.microsoft.com/office/drawing/2014/main" id="{960F50E7-5364-4076-9726-1A364211708D}"/>
              </a:ext>
            </a:extLst>
          </p:cNvPr>
          <p:cNvSpPr>
            <a:spLocks noGrp="1"/>
          </p:cNvSpPr>
          <p:nvPr>
            <p:ph sz="quarter" idx="13"/>
          </p:nvPr>
        </p:nvSpPr>
        <p:spPr/>
        <p:txBody>
          <a:bodyPr/>
          <a:lstStyle/>
          <a:p>
            <a:r>
              <a:rPr lang="en-US"/>
              <a:t>Global Trends</a:t>
            </a:r>
          </a:p>
          <a:p>
            <a:r>
              <a:rPr lang="en-US"/>
              <a:t>US Trends									</a:t>
            </a:r>
          </a:p>
          <a:p>
            <a:r>
              <a:rPr lang="en-US"/>
              <a:t>Market Trends </a:t>
            </a:r>
            <a:r>
              <a:rPr lang="mr-IN"/>
              <a:t>–</a:t>
            </a:r>
            <a:r>
              <a:rPr lang="en-US"/>
              <a:t> Consumer Web			</a:t>
            </a:r>
          </a:p>
          <a:p>
            <a:r>
              <a:rPr lang="en-US"/>
              <a:t>Technology Trends						</a:t>
            </a:r>
          </a:p>
          <a:p>
            <a:pPr lvl="1"/>
            <a:r>
              <a:rPr lang="en-US"/>
              <a:t>Digital Transformation</a:t>
            </a:r>
          </a:p>
          <a:p>
            <a:pPr lvl="1"/>
            <a:r>
              <a:rPr lang="en-US"/>
              <a:t>Agile/DevOps</a:t>
            </a:r>
          </a:p>
          <a:p>
            <a:pPr lvl="1"/>
            <a:r>
              <a:rPr lang="en-US"/>
              <a:t>Machine Learning</a:t>
            </a:r>
          </a:p>
          <a:p>
            <a:r>
              <a:rPr lang="en-US"/>
              <a:t>Some macro thoughts        				</a:t>
            </a:r>
          </a:p>
          <a:p>
            <a:endParaRPr lang="en-US" dirty="0"/>
          </a:p>
        </p:txBody>
      </p:sp>
    </p:spTree>
    <p:extLst>
      <p:ext uri="{BB962C8B-B14F-4D97-AF65-F5344CB8AC3E}">
        <p14:creationId xmlns:p14="http://schemas.microsoft.com/office/powerpoint/2010/main" val="1750980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Some Macro Thoughts</a:t>
            </a:r>
            <a:r>
              <a:rPr lang="mr-IN" dirty="0"/>
              <a:t>…</a:t>
            </a:r>
            <a:endParaRPr lang="en-US" dirty="0"/>
          </a:p>
        </p:txBody>
      </p:sp>
      <p:sp>
        <p:nvSpPr>
          <p:cNvPr id="4" name="Content Placeholder 3"/>
          <p:cNvSpPr>
            <a:spLocks noGrp="1"/>
          </p:cNvSpPr>
          <p:nvPr>
            <p:ph sz="quarter" idx="13"/>
          </p:nvPr>
        </p:nvSpPr>
        <p:spPr/>
        <p:txBody>
          <a:bodyPr>
            <a:normAutofit/>
          </a:bodyPr>
          <a:lstStyle/>
          <a:p>
            <a:r>
              <a:rPr lang="en-US" dirty="0"/>
              <a:t>Don’t you forget about a11y</a:t>
            </a:r>
          </a:p>
          <a:p>
            <a:pPr lvl="1"/>
            <a:r>
              <a:rPr lang="en-US" dirty="0"/>
              <a:t>Future is ”pictures”</a:t>
            </a:r>
          </a:p>
          <a:p>
            <a:pPr lvl="1"/>
            <a:r>
              <a:rPr lang="en-US" dirty="0"/>
              <a:t>Future is “voice”</a:t>
            </a:r>
          </a:p>
          <a:p>
            <a:pPr lvl="1"/>
            <a:r>
              <a:rPr lang="en-US" dirty="0"/>
              <a:t>Augmented/Virtual Reality</a:t>
            </a:r>
            <a:br>
              <a:rPr lang="en-US" dirty="0"/>
            </a:br>
            <a:endParaRPr lang="en-US" dirty="0"/>
          </a:p>
          <a:p>
            <a:r>
              <a:rPr lang="en-US" dirty="0"/>
              <a:t>Raising the bar</a:t>
            </a:r>
          </a:p>
          <a:p>
            <a:pPr lvl="1"/>
            <a:r>
              <a:rPr lang="en-US" dirty="0"/>
              <a:t>customer support, quality and demand for  transparency increasing because of social media</a:t>
            </a:r>
          </a:p>
          <a:p>
            <a:pPr lvl="1"/>
            <a:r>
              <a:rPr lang="en-US" dirty="0"/>
              <a:t>user experience is key for ongoing relationships</a:t>
            </a:r>
            <a:br>
              <a:rPr lang="en-US" dirty="0"/>
            </a:br>
            <a:r>
              <a:rPr lang="en-US" dirty="0"/>
              <a:t>a11y = better user experience </a:t>
            </a:r>
          </a:p>
        </p:txBody>
      </p:sp>
    </p:spTree>
    <p:extLst>
      <p:ext uri="{BB962C8B-B14F-4D97-AF65-F5344CB8AC3E}">
        <p14:creationId xmlns:p14="http://schemas.microsoft.com/office/powerpoint/2010/main" val="541800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FA25E-FDD2-4C83-B0C4-759DFE7CF23E}"/>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830663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Global Trends - Europe</a:t>
            </a:r>
          </a:p>
        </p:txBody>
      </p:sp>
      <p:sp>
        <p:nvSpPr>
          <p:cNvPr id="4" name="Content Placeholder 3"/>
          <p:cNvSpPr>
            <a:spLocks noGrp="1"/>
          </p:cNvSpPr>
          <p:nvPr>
            <p:ph sz="quarter" idx="13"/>
          </p:nvPr>
        </p:nvSpPr>
        <p:spPr/>
        <p:txBody>
          <a:bodyPr>
            <a:normAutofit/>
          </a:bodyPr>
          <a:lstStyle/>
          <a:p>
            <a:pPr marL="0" indent="0">
              <a:buNone/>
            </a:pPr>
            <a:endParaRPr lang="en-US" dirty="0"/>
          </a:p>
          <a:p>
            <a:endParaRPr lang="en-US" dirty="0"/>
          </a:p>
        </p:txBody>
      </p:sp>
      <p:graphicFrame>
        <p:nvGraphicFramePr>
          <p:cNvPr id="5" name="Table 4"/>
          <p:cNvGraphicFramePr>
            <a:graphicFrameLocks noGrp="1"/>
          </p:cNvGraphicFramePr>
          <p:nvPr>
            <p:extLst/>
          </p:nvPr>
        </p:nvGraphicFramePr>
        <p:xfrm>
          <a:off x="1981200" y="1228750"/>
          <a:ext cx="8229600" cy="4932030"/>
        </p:xfrm>
        <a:graphic>
          <a:graphicData uri="http://schemas.openxmlformats.org/drawingml/2006/table">
            <a:tbl>
              <a:tblPr>
                <a:tableStyleId>{2D5ABB26-0587-4C30-8999-92F81FD0307C}</a:tableStyleId>
              </a:tblPr>
              <a:tblGrid>
                <a:gridCol w="3569070">
                  <a:extLst>
                    <a:ext uri="{9D8B030D-6E8A-4147-A177-3AD203B41FA5}">
                      <a16:colId xmlns:a16="http://schemas.microsoft.com/office/drawing/2014/main" val="20000"/>
                    </a:ext>
                  </a:extLst>
                </a:gridCol>
                <a:gridCol w="4660530">
                  <a:extLst>
                    <a:ext uri="{9D8B030D-6E8A-4147-A177-3AD203B41FA5}">
                      <a16:colId xmlns:a16="http://schemas.microsoft.com/office/drawing/2014/main" val="20001"/>
                    </a:ext>
                  </a:extLst>
                </a:gridCol>
              </a:tblGrid>
              <a:tr h="1277005">
                <a:tc>
                  <a:txBody>
                    <a:bodyPr/>
                    <a:lstStyle/>
                    <a:p>
                      <a:endParaRPr lang="en-US" dirty="0"/>
                    </a:p>
                  </a:txBody>
                  <a:tcP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US" b="1" dirty="0"/>
                        <a:t>Harmonized with</a:t>
                      </a:r>
                      <a:r>
                        <a:rPr lang="en-US" b="1" baseline="0" dirty="0"/>
                        <a:t> WCAG 2.0 - </a:t>
                      </a:r>
                      <a:r>
                        <a:rPr lang="en-US" baseline="0" dirty="0"/>
                        <a:t>across Europe and the UK, WCAG 2.0 Level A &amp; AA are the expected conformance levels</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334725">
                <a:tc>
                  <a:txBody>
                    <a:bodyPr/>
                    <a:lstStyle/>
                    <a:p>
                      <a:endParaRPr lang="en-US" dirty="0"/>
                    </a:p>
                  </a:txBody>
                  <a:tcP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l"/>
                      <a:r>
                        <a:rPr lang="en-US" b="1" dirty="0"/>
                        <a:t>Limited</a:t>
                      </a:r>
                      <a:r>
                        <a:rPr lang="en-US" b="1" baseline="0" dirty="0"/>
                        <a:t> to Public Sector  </a:t>
                      </a:r>
                      <a:r>
                        <a:rPr lang="en-US" baseline="0" dirty="0"/>
                        <a:t>- </a:t>
                      </a:r>
                      <a:r>
                        <a:rPr lang="en-US" dirty="0"/>
                        <a:t>Directive on</a:t>
                      </a:r>
                      <a:r>
                        <a:rPr lang="en-US" baseline="0" dirty="0"/>
                        <a:t> accessibility of websites and mobile apps passed in 2016. Accessibility as award criteria in tenders (procurement)</a:t>
                      </a:r>
                      <a:endParaRPr lang="en-US" dirty="0"/>
                    </a:p>
                  </a:txBody>
                  <a:tcPr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3673">
                <a:tc>
                  <a:txBody>
                    <a:bodyPr/>
                    <a:lstStyle/>
                    <a:p>
                      <a:endParaRPr lang="en-US" dirty="0"/>
                    </a:p>
                  </a:txBody>
                  <a:tcP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r>
                        <a:rPr lang="en-US" b="1" dirty="0"/>
                        <a:t>Promises and pitfalls</a:t>
                      </a:r>
                      <a:r>
                        <a:rPr lang="en-US" b="1" baseline="0" dirty="0"/>
                        <a:t> of universal design </a:t>
                      </a:r>
                      <a:r>
                        <a:rPr lang="mr-IN" baseline="0" dirty="0"/>
                        <a:t>–</a:t>
                      </a:r>
                      <a:r>
                        <a:rPr lang="en-US" baseline="0" dirty="0"/>
                        <a:t> “carrot” approach is prevalent. UD seen as a human right issue but beware UD that misses</a:t>
                      </a:r>
                      <a:endParaRPr lang="en-US"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096627">
                <a:tc>
                  <a:txBody>
                    <a:bodyPr/>
                    <a:lstStyle/>
                    <a:p>
                      <a:endParaRPr lang="en-US" dirty="0"/>
                    </a:p>
                  </a:txBody>
                  <a:tcP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t>Low Employment</a:t>
                      </a:r>
                      <a:r>
                        <a:rPr lang="en-US" b="1" baseline="0" dirty="0"/>
                        <a:t> of </a:t>
                      </a:r>
                      <a:r>
                        <a:rPr lang="en-US" b="1" baseline="0" dirty="0" err="1"/>
                        <a:t>PwDs</a:t>
                      </a:r>
                      <a:r>
                        <a:rPr lang="en-US" b="1" baseline="0" dirty="0"/>
                        <a:t> </a:t>
                      </a:r>
                      <a:r>
                        <a:rPr lang="mr-IN" baseline="0" dirty="0"/>
                        <a:t>–</a:t>
                      </a:r>
                      <a:r>
                        <a:rPr lang="en-US" baseline="0" dirty="0"/>
                        <a:t> disability employment gap is large due to general economic challenges</a:t>
                      </a:r>
                      <a:endParaRPr lang="en-US" dirty="0"/>
                    </a:p>
                  </a:txBody>
                  <a:tcP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pic>
        <p:nvPicPr>
          <p:cNvPr id="7" name="Picture 6" descr="W3C WCAG 2.0 logo" title="W3C WCAG 2.0 logo"/>
          <p:cNvPicPr>
            <a:picLocks noChangeAspect="1"/>
          </p:cNvPicPr>
          <p:nvPr/>
        </p:nvPicPr>
        <p:blipFill>
          <a:blip r:embed="rId3"/>
          <a:stretch>
            <a:fillRect/>
          </a:stretch>
        </p:blipFill>
        <p:spPr>
          <a:xfrm>
            <a:off x="2152333" y="1503551"/>
            <a:ext cx="2276366" cy="802326"/>
          </a:xfrm>
          <a:prstGeom prst="rect">
            <a:avLst/>
          </a:prstGeom>
        </p:spPr>
      </p:pic>
      <p:pic>
        <p:nvPicPr>
          <p:cNvPr id="8" name="Picture 7" descr="Icon of public sector-like building" title="Public sector represenation "/>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32669" y="2570532"/>
            <a:ext cx="1115695" cy="1110737"/>
          </a:xfrm>
          <a:prstGeom prst="rect">
            <a:avLst/>
          </a:prstGeom>
        </p:spPr>
      </p:pic>
      <p:pic>
        <p:nvPicPr>
          <p:cNvPr id="9" name="Picture 8" descr="An image of a staircase and ramp designed so neither is functional. The stairs are too narrow and not steep enough to safely scale. The ramp has no railing and is quite scary looking" title="Overdoing universal design"/>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30218" y="3952487"/>
            <a:ext cx="1782662" cy="1009556"/>
          </a:xfrm>
          <a:prstGeom prst="rect">
            <a:avLst/>
          </a:prstGeom>
        </p:spPr>
      </p:pic>
      <p:pic>
        <p:nvPicPr>
          <p:cNvPr id="11" name="Picture 10" descr="Illustration of person in wheelchair unable to climb stairs" title="Different persons with disabilities represented in a sketch"/>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430219" y="5183139"/>
            <a:ext cx="1760065" cy="988933"/>
          </a:xfrm>
          <a:prstGeom prst="rect">
            <a:avLst/>
          </a:prstGeom>
        </p:spPr>
      </p:pic>
    </p:spTree>
    <p:extLst>
      <p:ext uri="{BB962C8B-B14F-4D97-AF65-F5344CB8AC3E}">
        <p14:creationId xmlns:p14="http://schemas.microsoft.com/office/powerpoint/2010/main" val="1816248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Global Trends - Canada</a:t>
            </a:r>
          </a:p>
        </p:txBody>
      </p:sp>
      <p:sp>
        <p:nvSpPr>
          <p:cNvPr id="4" name="Content Placeholder 3"/>
          <p:cNvSpPr>
            <a:spLocks noGrp="1"/>
          </p:cNvSpPr>
          <p:nvPr>
            <p:ph sz="quarter" idx="13"/>
          </p:nvPr>
        </p:nvSpPr>
        <p:spPr/>
        <p:txBody>
          <a:bodyPr>
            <a:normAutofit/>
          </a:bodyPr>
          <a:lstStyle/>
          <a:p>
            <a:r>
              <a:rPr lang="en-US" dirty="0"/>
              <a:t>Canada survey </a:t>
            </a:r>
            <a:r>
              <a:rPr lang="mr-IN" dirty="0"/>
              <a:t>–</a:t>
            </a:r>
            <a:r>
              <a:rPr lang="en-US" dirty="0"/>
              <a:t> where should a11y efforts be focused</a:t>
            </a:r>
          </a:p>
        </p:txBody>
      </p:sp>
      <p:pic>
        <p:nvPicPr>
          <p:cNvPr id="6" name="Picture 5" descr="With a total of 1,513 responses, 39% considered Employment (e.g. fair hiring practices, fair wages, promotion) as the most important area to focus energies on when advancing rights of persons with disabilities. Second was, at 32%, Built environment (e.g. buildings, recreational facities, physical surroundings, washrooms). Close at 28% was Transportation (e.g. airports, trains, buses). Fourth area of importance was Program and service (e.g. Assistive Technologies) delivery at 26%. 22% thought all six areas are important.  21% thought information and communications should be the focus. 9% thought the focus of the government should be on procurement of goods and services and finally 3% of the respondents said &quot;I don't know&quot;" title="Results from a Canadian Survey"/>
          <p:cNvPicPr>
            <a:picLocks noChangeAspect="1"/>
          </p:cNvPicPr>
          <p:nvPr/>
        </p:nvPicPr>
        <p:blipFill>
          <a:blip r:embed="rId3"/>
          <a:stretch>
            <a:fillRect/>
          </a:stretch>
        </p:blipFill>
        <p:spPr>
          <a:xfrm>
            <a:off x="3064258" y="1874153"/>
            <a:ext cx="5349119" cy="4296714"/>
          </a:xfrm>
          <a:prstGeom prst="rect">
            <a:avLst/>
          </a:prstGeom>
        </p:spPr>
      </p:pic>
    </p:spTree>
    <p:extLst>
      <p:ext uri="{BB962C8B-B14F-4D97-AF65-F5344CB8AC3E}">
        <p14:creationId xmlns:p14="http://schemas.microsoft.com/office/powerpoint/2010/main" val="1013058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Global Trends </a:t>
            </a:r>
            <a:r>
              <a:rPr lang="mr-IN" dirty="0"/>
              <a:t>–</a:t>
            </a:r>
            <a:r>
              <a:rPr lang="en-US" dirty="0"/>
              <a:t> Canada (contd.)</a:t>
            </a:r>
          </a:p>
        </p:txBody>
      </p:sp>
      <p:sp>
        <p:nvSpPr>
          <p:cNvPr id="4" name="Content Placeholder 3"/>
          <p:cNvSpPr>
            <a:spLocks noGrp="1"/>
          </p:cNvSpPr>
          <p:nvPr>
            <p:ph sz="quarter" idx="13"/>
          </p:nvPr>
        </p:nvSpPr>
        <p:spPr/>
        <p:txBody>
          <a:bodyPr>
            <a:normAutofit/>
          </a:bodyPr>
          <a:lstStyle/>
          <a:p>
            <a:r>
              <a:rPr lang="en-US" dirty="0"/>
              <a:t>Canada survey </a:t>
            </a:r>
            <a:r>
              <a:rPr lang="mr-IN" dirty="0"/>
              <a:t>–</a:t>
            </a:r>
            <a:r>
              <a:rPr lang="en-US" dirty="0"/>
              <a:t> how to improve enforcement</a:t>
            </a:r>
            <a:br>
              <a:rPr lang="en-US" dirty="0"/>
            </a:br>
            <a:endParaRPr lang="en-US" dirty="0"/>
          </a:p>
        </p:txBody>
      </p:sp>
      <p:pic>
        <p:nvPicPr>
          <p:cNvPr id="5" name="Picture 4" descr="Out of 1,235 total responses, 64% thought reviews and audits is the best way to improve enforcement. Second, at 58%, was having complaint mechanisms. 46% of respondents felt progress reports would improved enforcement. 45% responded that requiring Action Plans would improve enforcement. Next, at a distant 17%, an enforcement mechanism such as monetary penalties, public reporting of non-compliance were considered good enforcement mechanisms. A mere 8% responded that a foucs on preventative tools (to help people comply, e.g. education) would help. 5% responded with &quot;Other&quot; (specifics not included in graph) and 6% responded with &quot;I don't know&quot;." title="Canadian survey on how to improve enforcement of Acessibility for Ontarians with Disabilities Act (AODA)"/>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80930" y="2092803"/>
            <a:ext cx="4979151" cy="4078064"/>
          </a:xfrm>
          <a:prstGeom prst="rect">
            <a:avLst/>
          </a:prstGeom>
        </p:spPr>
      </p:pic>
    </p:spTree>
    <p:extLst>
      <p:ext uri="{BB962C8B-B14F-4D97-AF65-F5344CB8AC3E}">
        <p14:creationId xmlns:p14="http://schemas.microsoft.com/office/powerpoint/2010/main" val="1308294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Global Trends - China</a:t>
            </a:r>
          </a:p>
        </p:txBody>
      </p:sp>
      <p:sp>
        <p:nvSpPr>
          <p:cNvPr id="4" name="Content Placeholder 3"/>
          <p:cNvSpPr>
            <a:spLocks noGrp="1"/>
          </p:cNvSpPr>
          <p:nvPr>
            <p:ph sz="quarter" idx="13"/>
          </p:nvPr>
        </p:nvSpPr>
        <p:spPr/>
        <p:txBody>
          <a:bodyPr>
            <a:normAutofit/>
          </a:bodyPr>
          <a:lstStyle/>
          <a:p>
            <a:pPr marL="0" indent="0">
              <a:buNone/>
            </a:pPr>
            <a:r>
              <a:rPr lang="en-US" i="1" dirty="0"/>
              <a:t>“</a:t>
            </a:r>
            <a:r>
              <a:rPr lang="en-US" b="1" i="1" dirty="0"/>
              <a:t>Voluntary” </a:t>
            </a:r>
            <a:r>
              <a:rPr lang="en-US" i="1" dirty="0"/>
              <a:t>Web Accessibility Standard published by Ministry of Industry and Information Technology = Truly “voluntary”</a:t>
            </a:r>
            <a:br>
              <a:rPr lang="en-US" i="1" dirty="0"/>
            </a:br>
            <a:br>
              <a:rPr lang="en-US" sz="2400" dirty="0"/>
            </a:br>
            <a:endParaRPr lang="en-US" sz="2400" dirty="0"/>
          </a:p>
          <a:p>
            <a:pPr marL="342900" lvl="1" indent="-342900">
              <a:buFont typeface="Arial"/>
              <a:buChar char="•"/>
            </a:pPr>
            <a:endParaRPr lang="en-US" dirty="0"/>
          </a:p>
          <a:p>
            <a:pPr marL="342900" lvl="1" indent="-342900">
              <a:buFont typeface="Arial"/>
              <a:buChar char="•"/>
            </a:pPr>
            <a:endParaRPr lang="en-US" dirty="0"/>
          </a:p>
          <a:p>
            <a:pPr marL="342900" lvl="1" indent="-342900">
              <a:buFont typeface="Arial"/>
              <a:buChar char="•"/>
            </a:pPr>
            <a:endParaRPr lang="en-US" dirty="0"/>
          </a:p>
        </p:txBody>
      </p:sp>
      <p:pic>
        <p:nvPicPr>
          <p:cNvPr id="5" name="Picture 4" descr="An aXe Chrome extension report shows 29 violations of WCAG 2.0 Level A &amp; AA." title="English website of the State Council People's republic of chin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004" y="2761130"/>
            <a:ext cx="4812679" cy="2538727"/>
          </a:xfrm>
          <a:prstGeom prst="rect">
            <a:avLst/>
          </a:prstGeom>
        </p:spPr>
      </p:pic>
      <p:pic>
        <p:nvPicPr>
          <p:cNvPr id="8" name="Picture 7" descr="An aXe report of the MIIT home page (agency that has issued the voluntary accessibility standards in China) shows 86 WCAG 2.0 Level A and AA violations." title="China's Ministry of Industry and Information Technology Home Page (in Chines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7571" y="2698377"/>
            <a:ext cx="5026317" cy="2601480"/>
          </a:xfrm>
          <a:prstGeom prst="rect">
            <a:avLst/>
          </a:prstGeom>
        </p:spPr>
      </p:pic>
    </p:spTree>
    <p:extLst>
      <p:ext uri="{BB962C8B-B14F-4D97-AF65-F5344CB8AC3E}">
        <p14:creationId xmlns:p14="http://schemas.microsoft.com/office/powerpoint/2010/main" val="386632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Global Trends - India</a:t>
            </a:r>
            <a:endParaRPr lang="en-US" dirty="0"/>
          </a:p>
        </p:txBody>
      </p:sp>
      <p:sp>
        <p:nvSpPr>
          <p:cNvPr id="4" name="Content Placeholder 3"/>
          <p:cNvSpPr>
            <a:spLocks noGrp="1"/>
          </p:cNvSpPr>
          <p:nvPr>
            <p:ph sz="quarter" idx="4294967295"/>
          </p:nvPr>
        </p:nvSpPr>
        <p:spPr>
          <a:xfrm>
            <a:off x="0" y="1308100"/>
            <a:ext cx="10972800" cy="4699000"/>
          </a:xfrm>
        </p:spPr>
        <p:txBody>
          <a:bodyPr/>
          <a:lstStyle/>
          <a:p>
            <a:pPr lvl="1"/>
            <a:r>
              <a:rPr lang="en-US"/>
              <a:t>Rights of Persons with Disabilities Act (Dec 28, 2016)</a:t>
            </a:r>
          </a:p>
          <a:p>
            <a:pPr lvl="1"/>
            <a:endParaRPr lang="en-US"/>
          </a:p>
          <a:p>
            <a:pPr lvl="1"/>
            <a:endParaRPr lang="en-US" dirty="0"/>
          </a:p>
        </p:txBody>
      </p:sp>
      <p:pic>
        <p:nvPicPr>
          <p:cNvPr id="5" name="Picture 4" descr="The state emblem has PSUs (Public Sector Undertakings) written at the base." title="State Emblem of India showing 3 lion heads"/>
          <p:cNvPicPr>
            <a:picLocks noChangeAspect="1"/>
          </p:cNvPicPr>
          <p:nvPr/>
        </p:nvPicPr>
        <p:blipFill>
          <a:blip r:embed="rId3"/>
          <a:stretch>
            <a:fillRect/>
          </a:stretch>
        </p:blipFill>
        <p:spPr>
          <a:xfrm>
            <a:off x="3508637" y="2028713"/>
            <a:ext cx="4445000" cy="18288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7459" y="4175715"/>
            <a:ext cx="9144000" cy="1710175"/>
          </a:xfrm>
          <a:prstGeom prst="rect">
            <a:avLst/>
          </a:prstGeom>
        </p:spPr>
      </p:pic>
    </p:spTree>
    <p:extLst>
      <p:ext uri="{BB962C8B-B14F-4D97-AF65-F5344CB8AC3E}">
        <p14:creationId xmlns:p14="http://schemas.microsoft.com/office/powerpoint/2010/main" val="1420710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 Trends</a:t>
            </a:r>
            <a:endParaRPr lang="en-US" dirty="0"/>
          </a:p>
        </p:txBody>
      </p:sp>
      <p:sp>
        <p:nvSpPr>
          <p:cNvPr id="13" name="Content Placeholder 12">
            <a:extLst>
              <a:ext uri="{FF2B5EF4-FFF2-40B4-BE49-F238E27FC236}">
                <a16:creationId xmlns:a16="http://schemas.microsoft.com/office/drawing/2014/main" id="{48C873A2-A67A-4502-B585-07541628651B}"/>
              </a:ext>
            </a:extLst>
          </p:cNvPr>
          <p:cNvSpPr>
            <a:spLocks noGrp="1"/>
          </p:cNvSpPr>
          <p:nvPr>
            <p:ph sz="quarter" idx="13"/>
          </p:nvPr>
        </p:nvSpPr>
        <p:spPr>
          <a:xfrm>
            <a:off x="838200" y="1438183"/>
            <a:ext cx="5620871" cy="2488358"/>
          </a:xfrm>
        </p:spPr>
        <p:txBody>
          <a:bodyPr>
            <a:normAutofit fontScale="55000" lnSpcReduction="20000"/>
          </a:bodyPr>
          <a:lstStyle/>
          <a:p>
            <a:pPr marL="0" indent="0">
              <a:buNone/>
            </a:pPr>
            <a:r>
              <a:rPr lang="en-US" dirty="0"/>
              <a:t>Supplementary Information: The Department of Justice is formally announcing the withdrawal of four previously announced Advance Notices of Proposed Rulemaking (ANPRMs) pertaining to title II and title III of the Americans with Disabilities (ADA): (I) Nondiscrimination on the Basics of Disability; Accessibility of Web Information and Services of Public Accommodations (RIN 1190-AA61); (2) Nondiscrimination on the Basics of Disability in State and Local Government Services; Next Generation 9-1-1 (RIN 1190-AA62); (3) Nondiscrimination on the Basis of Disability by State and Governments and Place of Public Accommodation; Equipment and Furniture (RIN 1190-AA64); and (4) Nondiscrimination on the Basics of Disability: Accessibility of Web Information and Services of State and Local Government (RIN 1190-AA65).</a:t>
            </a:r>
          </a:p>
          <a:p>
            <a:endParaRPr lang="en-US" dirty="0"/>
          </a:p>
        </p:txBody>
      </p:sp>
      <p:pic>
        <p:nvPicPr>
          <p:cNvPr id="8" name="Picture 7" descr="A twitter post saying &quot;The House of Representative voted today by a 225-192 margin to undermine the Americans with Disabilities Act. #HR620&quot; posted at 10:12 a.m. on February 15, 2018. 1,840 people &quot;liked&quot; the tweet and 3,269 people shared the tweet." title="Twitter post from ACLU"/>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598283"/>
            <a:ext cx="6051177" cy="2313940"/>
          </a:xfrm>
          <a:prstGeom prst="rect">
            <a:avLst/>
          </a:prstGeom>
        </p:spPr>
      </p:pic>
      <p:graphicFrame>
        <p:nvGraphicFramePr>
          <p:cNvPr id="10" name="Chart 9" descr="Graph showing an increase in lawsuit filings 2015-2017" title="ADA Title 3 Filings"/>
          <p:cNvGraphicFramePr>
            <a:graphicFrameLocks/>
          </p:cNvGraphicFramePr>
          <p:nvPr>
            <p:extLst>
              <p:ext uri="{D42A27DB-BD31-4B8C-83A1-F6EECF244321}">
                <p14:modId xmlns:p14="http://schemas.microsoft.com/office/powerpoint/2010/main" val="277997952"/>
              </p:ext>
            </p:extLst>
          </p:nvPr>
        </p:nvGraphicFramePr>
        <p:xfrm>
          <a:off x="6817698" y="945777"/>
          <a:ext cx="4477833" cy="463296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78485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Market Trends </a:t>
            </a:r>
            <a:r>
              <a:rPr lang="mr-IN"/>
              <a:t>–</a:t>
            </a:r>
            <a:r>
              <a:rPr lang="en-US"/>
              <a:t> Consumer Websites</a:t>
            </a:r>
            <a:endParaRPr lang="en-US" dirty="0"/>
          </a:p>
        </p:txBody>
      </p:sp>
      <p:graphicFrame>
        <p:nvGraphicFramePr>
          <p:cNvPr id="5" name="Content Placeholder 4" descr="Graph showing hundreds of defects in 2017-2018 across FinServ, Airline, Healthcare, Retail and Media industries. General trendline pointing down." title="Year over Year Defect Trend for Consumer facing Homepages (Automated)"/>
          <p:cNvGraphicFramePr>
            <a:graphicFrameLocks noGrp="1"/>
          </p:cNvGraphicFramePr>
          <p:nvPr>
            <p:ph sz="quarter" idx="4294967295"/>
            <p:extLst>
              <p:ext uri="{D42A27DB-BD31-4B8C-83A1-F6EECF244321}">
                <p14:modId xmlns:p14="http://schemas.microsoft.com/office/powerpoint/2010/main" val="1198595469"/>
              </p:ext>
            </p:extLst>
          </p:nvPr>
        </p:nvGraphicFramePr>
        <p:xfrm>
          <a:off x="1801906" y="1388877"/>
          <a:ext cx="8229600" cy="4699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75844903"/>
      </p:ext>
    </p:extLst>
  </p:cSld>
  <p:clrMapOvr>
    <a:masterClrMapping/>
  </p:clrMapOvr>
</p:sld>
</file>

<file path=ppt/theme/theme1.xml><?xml version="1.0" encoding="utf-8"?>
<a:theme xmlns:a="http://schemas.openxmlformats.org/drawingml/2006/main" name="Deque Theme">
  <a:themeElements>
    <a:clrScheme name="DequeThemeColors">
      <a:dk1>
        <a:sysClr val="windowText" lastClr="000000"/>
      </a:dk1>
      <a:lt1>
        <a:sysClr val="window" lastClr="FFFFFF"/>
      </a:lt1>
      <a:dk2>
        <a:srgbClr val="4B4F54"/>
      </a:dk2>
      <a:lt2>
        <a:srgbClr val="E7E6E6"/>
      </a:lt2>
      <a:accent1>
        <a:srgbClr val="0077C8"/>
      </a:accent1>
      <a:accent2>
        <a:srgbClr val="003349"/>
      </a:accent2>
      <a:accent3>
        <a:srgbClr val="E03C31"/>
      </a:accent3>
      <a:accent4>
        <a:srgbClr val="8EDD65"/>
      </a:accent4>
      <a:accent5>
        <a:srgbClr val="D0CECE"/>
      </a:accent5>
      <a:accent6>
        <a:srgbClr val="8EAADB"/>
      </a:accent6>
      <a:hlink>
        <a:srgbClr val="0070C0"/>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lgn="l">
          <a:defRPr dirty="0" smtClean="0"/>
        </a:defPPr>
      </a:lstStyle>
    </a:txDef>
  </a:objectDefaults>
  <a:extraClrSchemeLst/>
  <a:extLst>
    <a:ext uri="{05A4C25C-085E-4340-85A3-A5531E510DB2}">
      <thm15:themeFamily xmlns:thm15="http://schemas.microsoft.com/office/thememl/2012/main" name="BrandedSlides-Draftv3.pptx" id="{CC1C3D05-F8EB-4EAD-8291-EF5D140F8469}" vid="{124A8A86-2731-43B6-828F-43147F5542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3698</TotalTime>
  <Words>1117</Words>
  <Application>Microsoft Office PowerPoint</Application>
  <PresentationFormat>Widescreen</PresentationFormat>
  <Paragraphs>362</Paragraphs>
  <Slides>21</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Mangal</vt:lpstr>
      <vt:lpstr>Wingdings</vt:lpstr>
      <vt:lpstr>Deque Theme</vt:lpstr>
      <vt:lpstr>Accessibility Trends</vt:lpstr>
      <vt:lpstr>A11Y Trends 2017</vt:lpstr>
      <vt:lpstr>Global Trends - Europe</vt:lpstr>
      <vt:lpstr>Global Trends - Canada</vt:lpstr>
      <vt:lpstr>Global Trends – Canada (contd.)</vt:lpstr>
      <vt:lpstr>Global Trends - China</vt:lpstr>
      <vt:lpstr>Global Trends - India</vt:lpstr>
      <vt:lpstr>US Trends</vt:lpstr>
      <vt:lpstr>Market Trends – Consumer Websites</vt:lpstr>
      <vt:lpstr>A11Y of FinServ Y over Y</vt:lpstr>
      <vt:lpstr>A11Y of Airlines Y over Y</vt:lpstr>
      <vt:lpstr>A11Y of Healthcare Y over Y</vt:lpstr>
      <vt:lpstr>A11Y of Retail Y over Y</vt:lpstr>
      <vt:lpstr>A11Y of Media/Entertainment Y over Y</vt:lpstr>
      <vt:lpstr>A11Y of Top 20 Banks</vt:lpstr>
      <vt:lpstr>A11Y of Top 20 Banks (contd.)</vt:lpstr>
      <vt:lpstr>Technology Trends – Digital Transformation</vt:lpstr>
      <vt:lpstr>Technology Trends – Agile/DevOps</vt:lpstr>
      <vt:lpstr>Technology Trends – Machine Learning/AI leveling the playing field</vt:lpstr>
      <vt:lpstr>Some Macro Thoughts…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Bateman</dc:creator>
  <cp:lastModifiedBy>Ryan Bateman</cp:lastModifiedBy>
  <cp:revision>90</cp:revision>
  <dcterms:created xsi:type="dcterms:W3CDTF">2018-02-15T19:12:12Z</dcterms:created>
  <dcterms:modified xsi:type="dcterms:W3CDTF">2018-03-26T19:26:24Z</dcterms:modified>
</cp:coreProperties>
</file>